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44" r:id="rId2"/>
    <p:sldId id="258" r:id="rId3"/>
    <p:sldId id="273" r:id="rId4"/>
    <p:sldId id="259" r:id="rId5"/>
    <p:sldId id="260" r:id="rId6"/>
    <p:sldId id="261" r:id="rId7"/>
    <p:sldId id="262" r:id="rId8"/>
    <p:sldId id="263" r:id="rId9"/>
    <p:sldId id="265" r:id="rId10"/>
    <p:sldId id="283" r:id="rId11"/>
    <p:sldId id="287" r:id="rId12"/>
    <p:sldId id="293" r:id="rId13"/>
    <p:sldId id="346" r:id="rId14"/>
    <p:sldId id="299" r:id="rId15"/>
    <p:sldId id="298" r:id="rId16"/>
    <p:sldId id="290" r:id="rId17"/>
    <p:sldId id="302" r:id="rId18"/>
    <p:sldId id="297" r:id="rId19"/>
    <p:sldId id="303" r:id="rId20"/>
    <p:sldId id="300" r:id="rId21"/>
    <p:sldId id="301" r:id="rId22"/>
    <p:sldId id="304" r:id="rId23"/>
    <p:sldId id="305" r:id="rId24"/>
    <p:sldId id="323" r:id="rId25"/>
    <p:sldId id="324" r:id="rId26"/>
    <p:sldId id="325" r:id="rId27"/>
    <p:sldId id="326" r:id="rId28"/>
    <p:sldId id="343" r:id="rId29"/>
    <p:sldId id="342" r:id="rId30"/>
    <p:sldId id="340" r:id="rId31"/>
    <p:sldId id="339" r:id="rId32"/>
    <p:sldId id="341" r:id="rId33"/>
    <p:sldId id="345" r:id="rId34"/>
    <p:sldId id="266" r:id="rId35"/>
    <p:sldId id="268" r:id="rId36"/>
    <p:sldId id="26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651"/>
  </p:normalViewPr>
  <p:slideViewPr>
    <p:cSldViewPr snapToGrid="0">
      <p:cViewPr varScale="1">
        <p:scale>
          <a:sx n="101" d="100"/>
          <a:sy n="101" d="100"/>
        </p:scale>
        <p:origin x="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61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3" y="232759"/>
            <a:ext cx="12192001" cy="714893"/>
          </a:xfrm>
          <a:prstGeom prst="rect">
            <a:avLst/>
          </a:prstGeom>
          <a:solidFill>
            <a:srgbClr val="FF6600"/>
          </a:solidFill>
          <a:effectLst>
            <a:outerShdw blurRad="50800" dist="27940" dir="5400000" rotWithShape="0">
              <a:srgbClr val="000000">
                <a:alpha val="32000"/>
              </a:srgbClr>
            </a:outerShdw>
          </a:effectLst>
        </p:spPr>
        <p:txBody>
          <a:bodyPr anchor="t">
            <a:normAutofit/>
          </a:bodyPr>
          <a:lstStyle>
            <a:lvl1pPr>
              <a:defRPr>
                <a:solidFill>
                  <a:srgbClr val="FFFFFF"/>
                </a:solidFill>
                <a:effectLst>
                  <a:outerShdw blurRad="38100" dist="25400" dir="5400000" rotWithShape="0">
                    <a:srgbClr val="6E747A">
                      <a:alpha val="43000"/>
                    </a:srgbClr>
                  </a:outerShdw>
                </a:effectLst>
              </a:defRPr>
            </a:lvl1pPr>
          </a:lstStyle>
          <a:p>
            <a:r>
              <a:t>Title Text</a:t>
            </a:r>
          </a:p>
        </p:txBody>
      </p:sp>
      <p:sp>
        <p:nvSpPr>
          <p:cNvPr id="24" name="Body Level One…"/>
          <p:cNvSpPr txBox="1">
            <a:spLocks noGrp="1"/>
          </p:cNvSpPr>
          <p:nvPr>
            <p:ph type="body" idx="1"/>
          </p:nvPr>
        </p:nvSpPr>
        <p:spPr>
          <a:xfrm>
            <a:off x="199504" y="1097277"/>
            <a:ext cx="11779137" cy="5394962"/>
          </a:xfrm>
          <a:prstGeom prst="rect">
            <a:avLst/>
          </a:prstGeom>
        </p:spPr>
        <p:txBody>
          <a:bodyPr/>
          <a:lstStyle>
            <a:lvl1pPr>
              <a:buChar char="➢"/>
            </a:lvl1pPr>
            <a:lvl2pPr>
              <a:buChar char="❑"/>
            </a:lvl2pPr>
          </a:lstStyle>
          <a:p>
            <a:r>
              <a:t>Body Level One</a:t>
            </a:r>
          </a:p>
          <a:p>
            <a:pPr lvl="1"/>
            <a:r>
              <a:t>Body Level Two</a:t>
            </a:r>
          </a:p>
          <a:p>
            <a:pPr lvl="2"/>
            <a:r>
              <a:t>Body Level Three</a:t>
            </a:r>
          </a:p>
          <a:p>
            <a:pPr lvl="3"/>
            <a:r>
              <a:t>Body Level Four</a:t>
            </a:r>
          </a:p>
          <a:p>
            <a:pPr lvl="4"/>
            <a:r>
              <a:t>Body Level Five</a:t>
            </a:r>
          </a:p>
        </p:txBody>
      </p:sp>
      <p:grpSp>
        <p:nvGrpSpPr>
          <p:cNvPr id="27" name="Date Placeholder 3"/>
          <p:cNvGrpSpPr/>
          <p:nvPr/>
        </p:nvGrpSpPr>
        <p:grpSpPr>
          <a:xfrm>
            <a:off x="777238" y="6594709"/>
            <a:ext cx="5654041" cy="311407"/>
            <a:chOff x="0" y="0"/>
            <a:chExt cx="5654040" cy="311405"/>
          </a:xfrm>
        </p:grpSpPr>
        <p:sp>
          <p:nvSpPr>
            <p:cNvPr id="25" name="Rectangle"/>
            <p:cNvSpPr/>
            <p:nvPr/>
          </p:nvSpPr>
          <p:spPr>
            <a:xfrm>
              <a:off x="0" y="48118"/>
              <a:ext cx="5654041" cy="215174"/>
            </a:xfrm>
            <a:prstGeom prst="rect">
              <a:avLst/>
            </a:prstGeom>
            <a:solidFill>
              <a:srgbClr val="002060"/>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26" name="Dept. of Computer Science and Engineering (Data Science)"/>
            <p:cNvSpPr txBox="1"/>
            <p:nvPr/>
          </p:nvSpPr>
          <p:spPr>
            <a:xfrm>
              <a:off x="45718" y="0"/>
              <a:ext cx="5562603"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Dept. of Computer Science and Engineering (Data Science)</a:t>
              </a:r>
            </a:p>
          </p:txBody>
        </p:sp>
      </p:grpSp>
      <p:grpSp>
        <p:nvGrpSpPr>
          <p:cNvPr id="30" name="Date Placeholder 3"/>
          <p:cNvGrpSpPr/>
          <p:nvPr/>
        </p:nvGrpSpPr>
        <p:grpSpPr>
          <a:xfrm>
            <a:off x="6431276" y="6594227"/>
            <a:ext cx="5322920" cy="311407"/>
            <a:chOff x="0" y="0"/>
            <a:chExt cx="5322918" cy="311405"/>
          </a:xfrm>
        </p:grpSpPr>
        <p:sp>
          <p:nvSpPr>
            <p:cNvPr id="28" name="Rectangle"/>
            <p:cNvSpPr/>
            <p:nvPr/>
          </p:nvSpPr>
          <p:spPr>
            <a:xfrm>
              <a:off x="0" y="47637"/>
              <a:ext cx="5322920" cy="216136"/>
            </a:xfrm>
            <a:prstGeom prst="rect">
              <a:avLst/>
            </a:prstGeom>
            <a:solidFill>
              <a:srgbClr val="008080"/>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29" name="Srinivasa Ramanujan Institute of Technology"/>
            <p:cNvSpPr txBox="1"/>
            <p:nvPr/>
          </p:nvSpPr>
          <p:spPr>
            <a:xfrm>
              <a:off x="45719" y="0"/>
              <a:ext cx="5231481"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Srinivasa Ramanujan Institute of Technology</a:t>
              </a:r>
            </a:p>
          </p:txBody>
        </p:sp>
      </p:grpSp>
      <p:grpSp>
        <p:nvGrpSpPr>
          <p:cNvPr id="33" name="Date Placeholder 3"/>
          <p:cNvGrpSpPr/>
          <p:nvPr/>
        </p:nvGrpSpPr>
        <p:grpSpPr>
          <a:xfrm>
            <a:off x="-2" y="-33245"/>
            <a:ext cx="12192002" cy="299246"/>
            <a:chOff x="0" y="0"/>
            <a:chExt cx="12192000" cy="299245"/>
          </a:xfrm>
        </p:grpSpPr>
        <p:sp>
          <p:nvSpPr>
            <p:cNvPr id="31" name="Rectangle"/>
            <p:cNvSpPr/>
            <p:nvPr/>
          </p:nvSpPr>
          <p:spPr>
            <a:xfrm>
              <a:off x="0" y="33244"/>
              <a:ext cx="12192002" cy="232762"/>
            </a:xfrm>
            <a:prstGeom prst="rect">
              <a:avLst/>
            </a:prstGeom>
            <a:solidFill>
              <a:srgbClr val="006666"/>
            </a:solidFill>
            <a:ln w="12700" cap="flat">
              <a:noFill/>
              <a:miter lim="400000"/>
            </a:ln>
            <a:effectLst/>
          </p:spPr>
          <p:txBody>
            <a:bodyPr wrap="square" lIns="45718" tIns="45718" rIns="45718" bIns="45718" numCol="1" anchor="ctr">
              <a:noAutofit/>
            </a:bodyPr>
            <a:lstStyle/>
            <a:p>
              <a:pPr algn="ctr">
                <a:defRPr sz="1500" b="1" i="1">
                  <a:solidFill>
                    <a:srgbClr val="FFFFFF"/>
                  </a:solidFill>
                  <a:latin typeface="Times New Roman"/>
                  <a:ea typeface="Times New Roman"/>
                  <a:cs typeface="Times New Roman"/>
                  <a:sym typeface="Times New Roman"/>
                </a:defRPr>
              </a:pPr>
              <a:endParaRPr/>
            </a:p>
          </p:txBody>
        </p:sp>
        <p:sp>
          <p:nvSpPr>
            <p:cNvPr id="32" name="Intelligent Placement and Career Development Platform"/>
            <p:cNvSpPr txBox="1"/>
            <p:nvPr/>
          </p:nvSpPr>
          <p:spPr>
            <a:xfrm>
              <a:off x="45719" y="0"/>
              <a:ext cx="12100563" cy="2992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500" b="1" i="1">
                  <a:solidFill>
                    <a:srgbClr val="FFFFFF"/>
                  </a:solidFill>
                  <a:latin typeface="Times New Roman"/>
                  <a:ea typeface="Times New Roman"/>
                  <a:cs typeface="Times New Roman"/>
                  <a:sym typeface="Times New Roman"/>
                </a:defRPr>
              </a:lvl1pPr>
            </a:lstStyle>
            <a:p>
              <a:r>
                <a:t>Intelligent Placement and Career Development Platform</a:t>
              </a:r>
            </a:p>
          </p:txBody>
        </p:sp>
      </p:grpSp>
      <p:pic>
        <p:nvPicPr>
          <p:cNvPr id="34" name="Picture 5" descr="Picture 5"/>
          <p:cNvPicPr>
            <a:picLocks noChangeAspect="1"/>
          </p:cNvPicPr>
          <p:nvPr/>
        </p:nvPicPr>
        <p:blipFill>
          <a:blip r:embed="rId2"/>
          <a:stretch>
            <a:fillRect/>
          </a:stretch>
        </p:blipFill>
        <p:spPr>
          <a:xfrm>
            <a:off x="11506200" y="5956065"/>
            <a:ext cx="685800" cy="685802"/>
          </a:xfrm>
          <a:prstGeom prst="rect">
            <a:avLst/>
          </a:prstGeom>
          <a:ln w="12700">
            <a:miter lim="400000"/>
          </a:ln>
        </p:spPr>
      </p:pic>
      <p:grpSp>
        <p:nvGrpSpPr>
          <p:cNvPr id="37" name="Date Placeholder 3"/>
          <p:cNvGrpSpPr/>
          <p:nvPr/>
        </p:nvGrpSpPr>
        <p:grpSpPr>
          <a:xfrm>
            <a:off x="-1" y="6594709"/>
            <a:ext cx="777241" cy="311407"/>
            <a:chOff x="0" y="0"/>
            <a:chExt cx="777240" cy="311405"/>
          </a:xfrm>
        </p:grpSpPr>
        <p:sp>
          <p:nvSpPr>
            <p:cNvPr id="35" name="Rectangle"/>
            <p:cNvSpPr/>
            <p:nvPr/>
          </p:nvSpPr>
          <p:spPr>
            <a:xfrm>
              <a:off x="-1" y="48118"/>
              <a:ext cx="777241" cy="215174"/>
            </a:xfrm>
            <a:prstGeom prst="rect">
              <a:avLst/>
            </a:prstGeom>
            <a:solidFill>
              <a:srgbClr val="C55A11"/>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36" name="B - 17"/>
            <p:cNvSpPr txBox="1"/>
            <p:nvPr/>
          </p:nvSpPr>
          <p:spPr>
            <a:xfrm>
              <a:off x="45719" y="0"/>
              <a:ext cx="685801"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 B - 17</a:t>
              </a:r>
            </a:p>
          </p:txBody>
        </p:sp>
      </p:grpSp>
      <p:sp>
        <p:nvSpPr>
          <p:cNvPr id="38" name="Slide Number"/>
          <p:cNvSpPr txBox="1">
            <a:spLocks noGrp="1"/>
          </p:cNvSpPr>
          <p:nvPr>
            <p:ph type="sldNum" sz="quarter" idx="2"/>
          </p:nvPr>
        </p:nvSpPr>
        <p:spPr>
          <a:xfrm>
            <a:off x="11754194" y="6594228"/>
            <a:ext cx="437805" cy="311407"/>
          </a:xfrm>
          <a:prstGeom prst="rect">
            <a:avLst/>
          </a:prstGeom>
          <a:solidFill>
            <a:schemeClr val="accent4"/>
          </a:solidFill>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3"/>
          <p:cNvSpPr/>
          <p:nvPr/>
        </p:nvSpPr>
        <p:spPr>
          <a:xfrm>
            <a:off x="777237" y="6634573"/>
            <a:ext cx="5781826" cy="220981"/>
          </a:xfrm>
          <a:prstGeom prst="rect">
            <a:avLst/>
          </a:prstGeom>
          <a:solidFill>
            <a:srgbClr val="002060"/>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3" name="Date Placeholder 3"/>
          <p:cNvSpPr/>
          <p:nvPr/>
        </p:nvSpPr>
        <p:spPr>
          <a:xfrm>
            <a:off x="6559060" y="6634573"/>
            <a:ext cx="5195135" cy="220981"/>
          </a:xfrm>
          <a:prstGeom prst="rect">
            <a:avLst/>
          </a:prstGeom>
          <a:solidFill>
            <a:srgbClr val="008080"/>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4" name="Date Placeholder 3"/>
          <p:cNvSpPr/>
          <p:nvPr/>
        </p:nvSpPr>
        <p:spPr>
          <a:xfrm>
            <a:off x="11754194" y="6637018"/>
            <a:ext cx="437803" cy="220981"/>
          </a:xfrm>
          <a:prstGeom prst="rect">
            <a:avLst/>
          </a:prstGeom>
          <a:solidFill>
            <a:schemeClr val="accent4"/>
          </a:solidFill>
          <a:ln w="12700">
            <a:miter lim="400000"/>
          </a:ln>
        </p:spPr>
        <p:txBody>
          <a:bodyPr lIns="45718" tIns="45718" rIns="45718" bIns="45718" anchor="ctr"/>
          <a:lstStyle/>
          <a:p>
            <a: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pPr>
            <a:endParaRPr/>
          </a:p>
        </p:txBody>
      </p:sp>
      <p:sp>
        <p:nvSpPr>
          <p:cNvPr id="5" name="Date Placeholder 3"/>
          <p:cNvSpPr/>
          <p:nvPr/>
        </p:nvSpPr>
        <p:spPr>
          <a:xfrm>
            <a:off x="-3" y="-3"/>
            <a:ext cx="12192003" cy="232763"/>
          </a:xfrm>
          <a:prstGeom prst="rect">
            <a:avLst/>
          </a:prstGeom>
          <a:solidFill>
            <a:srgbClr val="006666"/>
          </a:solidFill>
          <a:ln w="12700">
            <a:miter lim="400000"/>
          </a:ln>
        </p:spPr>
        <p:txBody>
          <a:bodyPr lIns="45718" tIns="45718" rIns="45718" bIns="45718" anchor="ctr"/>
          <a:lstStyle/>
          <a:p>
            <a:pPr algn="ctr">
              <a:defRPr sz="1500" b="1" i="1">
                <a:solidFill>
                  <a:srgbClr val="FFFFFF"/>
                </a:solidFill>
                <a:latin typeface="Times New Roman"/>
                <a:ea typeface="Times New Roman"/>
                <a:cs typeface="Times New Roman"/>
                <a:sym typeface="Times New Roman"/>
              </a:defRPr>
            </a:pPr>
            <a:endParaRPr/>
          </a:p>
        </p:txBody>
      </p:sp>
      <p:sp>
        <p:nvSpPr>
          <p:cNvPr id="6" name="Date Placeholder 3"/>
          <p:cNvSpPr/>
          <p:nvPr/>
        </p:nvSpPr>
        <p:spPr>
          <a:xfrm>
            <a:off x="0" y="6634573"/>
            <a:ext cx="777239" cy="221522"/>
          </a:xfrm>
          <a:prstGeom prst="rect">
            <a:avLst/>
          </a:prstGeom>
          <a:solidFill>
            <a:srgbClr val="C55A11"/>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7" name="Title Text"/>
          <p:cNvSpPr txBox="1">
            <a:spLocks noGrp="1"/>
          </p:cNvSpPr>
          <p:nvPr>
            <p:ph type="title"/>
          </p:nvPr>
        </p:nvSpPr>
        <p:spPr>
          <a:xfrm>
            <a:off x="1826683" y="769937"/>
            <a:ext cx="9753601" cy="1668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8"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8478978" y="6232199"/>
            <a:ext cx="258623" cy="248303"/>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9pPr>
    </p:titleStyle>
    <p:bodyStyle>
      <a:lvl1pPr marL="228600" marR="0" indent="-228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1pPr>
      <a:lvl2pPr marL="723900" marR="0" indent="-2667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2pPr>
      <a:lvl3pPr marL="1234438" marR="0" indent="-320038" algn="just" defTabSz="914400" rtl="0" latinLnBrk="0">
        <a:lnSpc>
          <a:spcPct val="90000"/>
        </a:lnSpc>
        <a:spcBef>
          <a:spcPts val="1000"/>
        </a:spcBef>
        <a:spcAft>
          <a:spcPts val="0"/>
        </a:spcAft>
        <a:buClrTx/>
        <a:buSzPct val="100000"/>
        <a:buFont typeface="Times New Roman"/>
        <a:buChar char="o"/>
        <a:tabLst/>
        <a:defRPr sz="2800" b="0" i="0" u="none" strike="noStrike" cap="none" spc="0" baseline="0">
          <a:solidFill>
            <a:srgbClr val="000000"/>
          </a:solidFill>
          <a:uFillTx/>
          <a:latin typeface="Times New Roman"/>
          <a:ea typeface="Times New Roman"/>
          <a:cs typeface="Times New Roman"/>
          <a:sym typeface="Times New Roman"/>
        </a:defRPr>
      </a:lvl3pPr>
      <a:lvl4pPr marL="17272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4pPr>
      <a:lvl5pPr marL="21844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5pPr>
      <a:lvl6pPr marL="26416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6pPr>
      <a:lvl7pPr marL="30988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7pPr>
      <a:lvl8pPr marL="35560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8pPr>
      <a:lvl9pPr marL="40132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095991" y="1783000"/>
            <a:ext cx="2382924" cy="58453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 </a:t>
            </a:r>
            <a:r>
              <a:rPr lang="en-US" sz="2600" b="0" dirty="0" err="1">
                <a:effectLst>
                  <a:outerShdw blurRad="38100" dist="38100" dir="2700000" algn="tl">
                    <a:srgbClr val="000000">
                      <a:alpha val="43137"/>
                    </a:srgbClr>
                  </a:outerShdw>
                </a:effectLst>
              </a:rPr>
              <a:t>Vasim</a:t>
            </a:r>
            <a:r>
              <a:rPr lang="en-US" sz="2600" b="0" dirty="0">
                <a:effectLst>
                  <a:outerShdw blurRad="38100" dist="38100" dir="2700000" algn="tl">
                    <a:srgbClr val="000000">
                      <a:alpha val="43137"/>
                    </a:srgbClr>
                  </a:outerShdw>
                </a:effectLst>
              </a:rPr>
              <a:t> </a:t>
            </a:r>
            <a:r>
              <a:rPr lang="en-US" sz="2600" b="0" dirty="0" err="1">
                <a:effectLst>
                  <a:outerShdw blurRad="38100" dist="38100" dir="2700000" algn="tl">
                    <a:srgbClr val="000000">
                      <a:alpha val="43137"/>
                    </a:srgbClr>
                  </a:outerShdw>
                </a:effectLst>
              </a:rPr>
              <a:t>Subahani</a:t>
            </a:r>
            <a:endParaRPr lang="en-US" sz="2600" b="0" dirty="0">
              <a:effectLst>
                <a:outerShdw blurRad="38100" dist="38100" dir="2700000" algn="tl">
                  <a:srgbClr val="000000">
                    <a:alpha val="43137"/>
                  </a:srgbClr>
                </a:outerShdw>
              </a:effectLst>
            </a:endParaRPr>
          </a:p>
          <a:p>
            <a:pPr>
              <a:spcBef>
                <a:spcPts val="300"/>
              </a:spcBef>
            </a:pPr>
            <a:r>
              <a:rPr lang="en-US" sz="1200" b="0" dirty="0"/>
              <a:t>Roll No. 214G1A32B7</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marL="0" marR="0" lvl="0" indent="0" algn="ctr" defTabSz="914400" rtl="0" eaLnBrk="1" fontAlgn="auto" latinLnBrk="0" hangingPunct="0">
              <a:lnSpc>
                <a:spcPct val="90000"/>
              </a:lnSpc>
              <a:spcBef>
                <a:spcPts val="200"/>
              </a:spcBef>
              <a:spcAft>
                <a:spcPts val="0"/>
              </a:spcAft>
              <a:buClrTx/>
              <a:buSzTx/>
              <a:buFontTx/>
              <a:buNone/>
              <a:tabLst/>
              <a:defRPr sz="2400">
                <a:effectLst>
                  <a:outerShdw blurRad="38100" dist="38100" dir="2700000" rotWithShape="0">
                    <a:srgbClr val="000000">
                      <a:alpha val="43137"/>
                    </a:srgbClr>
                  </a:outerShdw>
                </a:effectLst>
                <a:latin typeface="Times New Roman"/>
                <a:ea typeface="Times New Roman"/>
                <a:cs typeface="Times New Roman"/>
                <a:sym typeface="Times New Roman"/>
              </a:defRPr>
            </a:pPr>
            <a:r>
              <a:rPr lang="en-US" sz="2400" b="0" dirty="0">
                <a:effectLst>
                  <a:outerShdw blurRad="38100" dist="38100" dir="2700000" algn="tl">
                    <a:srgbClr val="000000">
                      <a:alpha val="43137"/>
                    </a:srgbClr>
                  </a:outerShdw>
                </a:effectLst>
              </a:rPr>
              <a:t>Mr. K. Venkatesh, </a:t>
            </a:r>
            <a:r>
              <a:rPr kumimoji="0" lang="en-IN" sz="1200" b="0" i="0" u="none" strike="noStrike" kern="0" cap="none" spc="0" normalizeH="0" noProof="0" dirty="0">
                <a:ln>
                  <a:noFill/>
                </a:ln>
                <a:solidFill>
                  <a:srgbClr val="000000"/>
                </a:solidFill>
                <a:effectLst>
                  <a:outerShdw blurRad="38100" dist="38100" dir="2700000" rotWithShape="0">
                    <a:srgbClr val="000000">
                      <a:alpha val="43137"/>
                    </a:srgbClr>
                  </a:outerShdw>
                </a:effectLst>
                <a:uLnTx/>
                <a:uFillTx/>
                <a:latin typeface="Times New Roman"/>
                <a:cs typeface="Times New Roman"/>
                <a:sym typeface="Times New Roman"/>
              </a:rPr>
              <a:t>M. Tech., (Ph. D).</a:t>
            </a:r>
          </a:p>
          <a:p>
            <a:pPr>
              <a:spcBef>
                <a:spcPts val="200"/>
              </a:spcBef>
            </a:pPr>
            <a:endParaRPr lang="en-IN" sz="10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a:effectLst>
                  <a:outerShdw blurRad="38100" dist="38100" dir="2700000" algn="tl">
                    <a:srgbClr val="000000">
                      <a:alpha val="43137"/>
                    </a:srgbClr>
                  </a:outerShdw>
                </a:effectLst>
              </a:rPr>
              <a:t>Department of Computer Science and Engineering      </a:t>
            </a:r>
          </a:p>
          <a:p>
            <a:pPr>
              <a:spcBef>
                <a:spcPts val="500"/>
              </a:spcBef>
            </a:pPr>
            <a:r>
              <a:rPr lang="en-US" sz="6500" b="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a:effectLst/>
                <a:ea typeface="Times New Roman" panose="02020603050405020304" pitchFamily="18" charset="0"/>
              </a:rPr>
              <a:t>(Affiliated to JNTUA &amp; Approved by AICTE) (Accredited by NAAC with ‘A’ Grade &amp; Accredited by NBA (EEE, ECE &amp; CSE)</a:t>
            </a:r>
            <a:endParaRPr lang="en-US" sz="2100" b="0"/>
          </a:p>
          <a:p>
            <a:pPr>
              <a:spcBef>
                <a:spcPts val="300"/>
              </a:spcBef>
            </a:pPr>
            <a:r>
              <a:rPr lang="en-US" sz="2300" err="1"/>
              <a:t>Rotarypuram</a:t>
            </a:r>
            <a:r>
              <a:rPr lang="en-US" sz="2300"/>
              <a:t> Village, B K </a:t>
            </a:r>
            <a:r>
              <a:rPr lang="en-US" sz="2300" err="1"/>
              <a:t>Samudram</a:t>
            </a:r>
            <a:r>
              <a:rPr lang="en-US" sz="2300"/>
              <a:t> Mandal, </a:t>
            </a:r>
            <a:r>
              <a:rPr lang="en-US" sz="2300" err="1"/>
              <a:t>Ananthapuramu</a:t>
            </a:r>
            <a:r>
              <a:rPr lang="en-US" sz="2300"/>
              <a:t> – 515701.</a:t>
            </a:r>
          </a:p>
          <a:p>
            <a:pPr>
              <a:spcAft>
                <a:spcPts val="100"/>
              </a:spcAft>
            </a:pPr>
            <a:r>
              <a:rPr lang="en-US" sz="2500">
                <a:solidFill>
                  <a:schemeClr val="accent1">
                    <a:lumMod val="50000"/>
                  </a:schemeClr>
                </a:solidFill>
              </a:rPr>
              <a:t>2024 - 2025</a:t>
            </a:r>
            <a:endParaRPr lang="en-US" sz="2500" b="0"/>
          </a:p>
          <a:p>
            <a:endParaRPr lang="en-IN" b="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V. Neeraja</a:t>
            </a:r>
          </a:p>
          <a:p>
            <a:pPr>
              <a:spcBef>
                <a:spcPts val="300"/>
              </a:spcBef>
            </a:pPr>
            <a:r>
              <a:rPr lang="en-US" sz="1200" b="0" dirty="0"/>
              <a:t>Roll No. 214G1A3267</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A. Pavan Kumar</a:t>
            </a:r>
          </a:p>
          <a:p>
            <a:pPr>
              <a:spcBef>
                <a:spcPts val="300"/>
              </a:spcBef>
            </a:pPr>
            <a:r>
              <a:rPr lang="en-US" sz="1200" b="0" dirty="0"/>
              <a:t>Roll No. 214G1A3272</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1191460"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C. Vijaya Durga</a:t>
            </a:r>
          </a:p>
          <a:p>
            <a:pPr>
              <a:spcBef>
                <a:spcPts val="300"/>
              </a:spcBef>
            </a:pPr>
            <a:r>
              <a:rPr lang="en-US" sz="1200" b="0" dirty="0"/>
              <a:t>Roll No. 214G1A32C1</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Intelligent Placement and Career Development Platform</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154" y="3890665"/>
            <a:ext cx="1843673" cy="1271868"/>
          </a:xfrm>
          <a:prstGeom prst="rect">
            <a:avLst/>
          </a:prstGeom>
        </p:spPr>
      </p:pic>
      <p:sp>
        <p:nvSpPr>
          <p:cNvPr id="15" name="TextBox 14">
            <a:extLst>
              <a:ext uri="{FF2B5EF4-FFF2-40B4-BE49-F238E27FC236}">
                <a16:creationId xmlns:a16="http://schemas.microsoft.com/office/drawing/2014/main" id="{CE060436-581C-4554-9133-12AC864831F7}"/>
              </a:ext>
            </a:extLst>
          </p:cNvPr>
          <p:cNvSpPr txBox="1"/>
          <p:nvPr/>
        </p:nvSpPr>
        <p:spPr>
          <a:xfrm>
            <a:off x="1191460" y="3459604"/>
            <a:ext cx="10528183" cy="369332"/>
          </a:xfrm>
          <a:prstGeom prst="rect">
            <a:avLst/>
          </a:prstGeom>
          <a:noFill/>
        </p:spPr>
        <p:txBody>
          <a:bodyPr wrap="square">
            <a:spAutoFit/>
          </a:bodyPr>
          <a:lstStyle/>
          <a:p>
            <a:r>
              <a:rPr lang="en-US" sz="1800" dirty="0">
                <a:solidFill>
                  <a:schemeClr val="tx1"/>
                </a:solidFill>
                <a:latin typeface="Times New Roman" pitchFamily="18" charset="0"/>
                <a:cs typeface="Times New Roman" pitchFamily="18" charset="0"/>
              </a:rPr>
              <a:t>GitHub Link: </a:t>
            </a:r>
            <a:r>
              <a:rPr lang="en-US" sz="1800" u="sng" dirty="0">
                <a:solidFill>
                  <a:srgbClr val="3720C2"/>
                </a:solidFill>
                <a:latin typeface="Times New Roman" pitchFamily="18" charset="0"/>
                <a:cs typeface="Times New Roman" pitchFamily="18" charset="0"/>
              </a:rPr>
              <a:t>https://</a:t>
            </a:r>
            <a:r>
              <a:rPr lang="en-US" sz="1800" u="sng" dirty="0" err="1">
                <a:solidFill>
                  <a:srgbClr val="3720C2"/>
                </a:solidFill>
                <a:latin typeface="Times New Roman" pitchFamily="18" charset="0"/>
                <a:cs typeface="Times New Roman" pitchFamily="18" charset="0"/>
              </a:rPr>
              <a:t>github.com</a:t>
            </a:r>
            <a:r>
              <a:rPr lang="en-US" sz="1800" u="sng" dirty="0">
                <a:solidFill>
                  <a:srgbClr val="3720C2"/>
                </a:solidFill>
                <a:latin typeface="Times New Roman" pitchFamily="18" charset="0"/>
                <a:cs typeface="Times New Roman" pitchFamily="18" charset="0"/>
              </a:rPr>
              <a:t>/k-</a:t>
            </a:r>
            <a:r>
              <a:rPr lang="en-US" sz="1800" u="sng" dirty="0" err="1">
                <a:solidFill>
                  <a:srgbClr val="3720C2"/>
                </a:solidFill>
                <a:latin typeface="Times New Roman" pitchFamily="18" charset="0"/>
                <a:cs typeface="Times New Roman" pitchFamily="18" charset="0"/>
              </a:rPr>
              <a:t>venky</a:t>
            </a:r>
            <a:r>
              <a:rPr lang="en-US" sz="1800" u="sng" dirty="0">
                <a:solidFill>
                  <a:srgbClr val="3720C2"/>
                </a:solidFill>
                <a:latin typeface="Times New Roman" pitchFamily="18" charset="0"/>
                <a:cs typeface="Times New Roman" pitchFamily="18" charset="0"/>
              </a:rPr>
              <a:t>/CSD_2021-25_B-17</a:t>
            </a:r>
            <a:endParaRPr lang="en-US" dirty="0"/>
          </a:p>
        </p:txBody>
      </p:sp>
    </p:spTree>
    <p:extLst>
      <p:ext uri="{BB962C8B-B14F-4D97-AF65-F5344CB8AC3E}">
        <p14:creationId xmlns:p14="http://schemas.microsoft.com/office/powerpoint/2010/main" val="365550054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33BC-6F0E-58E5-E5CF-E06C52928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3ADDE-A06F-DA8D-B3EF-D372F32AEAA6}"/>
              </a:ext>
            </a:extLst>
          </p:cNvPr>
          <p:cNvSpPr>
            <a:spLocks noGrp="1"/>
          </p:cNvSpPr>
          <p:nvPr>
            <p:ph type="title"/>
          </p:nvPr>
        </p:nvSpPr>
        <p:spPr/>
        <p:txBody>
          <a:bodyPr/>
          <a:lstStyle/>
          <a:p>
            <a:r>
              <a:rPr lang="en-US" dirty="0"/>
              <a:t>Objectives</a:t>
            </a:r>
            <a:endParaRPr lang="en-IN" dirty="0"/>
          </a:p>
        </p:txBody>
      </p:sp>
      <p:sp>
        <p:nvSpPr>
          <p:cNvPr id="6" name="Content Placeholder 2">
            <a:extLst>
              <a:ext uri="{FF2B5EF4-FFF2-40B4-BE49-F238E27FC236}">
                <a16:creationId xmlns:a16="http://schemas.microsoft.com/office/drawing/2014/main" id="{BC211A23-317C-87C0-6223-0320E33592BD}"/>
              </a:ext>
            </a:extLst>
          </p:cNvPr>
          <p:cNvSpPr>
            <a:spLocks noGrp="1"/>
          </p:cNvSpPr>
          <p:nvPr>
            <p:ph idx="1"/>
          </p:nvPr>
        </p:nvSpPr>
        <p:spPr>
          <a:xfrm>
            <a:off x="-1" y="1139549"/>
            <a:ext cx="11704949" cy="4578902"/>
          </a:xfrm>
        </p:spPr>
        <p:txBody>
          <a:bodyPr>
            <a:noAutofit/>
          </a:bodyPr>
          <a:lstStyle/>
          <a:p>
            <a:pPr marL="800100" indent="-622300"/>
            <a:r>
              <a:rPr lang="en-IN" dirty="0">
                <a:solidFill>
                  <a:srgbClr val="000000"/>
                </a:solidFill>
                <a:effectLst/>
                <a:latin typeface="Times New Roman" panose="02020603050405020304" pitchFamily="18" charset="0"/>
              </a:rPr>
              <a:t>Automate Placement Management – Streamline the placement process by providing a centralized system for tracking student progress, managing placement records, and organizing recruitment activities.</a:t>
            </a:r>
          </a:p>
          <a:p>
            <a:pPr marL="800100" indent="-622300"/>
            <a:r>
              <a:rPr lang="en-IN" dirty="0">
                <a:solidFill>
                  <a:srgbClr val="000000"/>
                </a:solidFill>
                <a:effectLst/>
                <a:latin typeface="Times New Roman" panose="02020603050405020304" pitchFamily="18" charset="0"/>
              </a:rPr>
              <a:t>Enhance Student Career Readiness – Improve student employability by offering NLP-based resume evaluation, personalized training recommendations, and real-time placement updates.</a:t>
            </a:r>
          </a:p>
          <a:p>
            <a:pPr marL="800100" indent="-622300"/>
            <a:r>
              <a:rPr lang="en-IN" dirty="0">
                <a:solidFill>
                  <a:srgbClr val="000000"/>
                </a:solidFill>
                <a:effectLst/>
                <a:latin typeface="Times New Roman" panose="02020603050405020304" pitchFamily="18" charset="0"/>
              </a:rPr>
              <a:t>Support the Training &amp; Placement Officer (TPO) – Provide a dashboard for the TPO to monitor student training progress, placement statistics, and recruitment activities efficiently.</a:t>
            </a:r>
          </a:p>
          <a:p>
            <a:pPr marL="800100" indent="-622300"/>
            <a:endParaRPr lang="en-US" dirty="0"/>
          </a:p>
          <a:p>
            <a:pPr marL="800100" indent="-342900"/>
            <a:endParaRPr lang="en-US" dirty="0"/>
          </a:p>
        </p:txBody>
      </p:sp>
      <p:sp>
        <p:nvSpPr>
          <p:cNvPr id="3" name="Date Placeholder 3">
            <a:extLst>
              <a:ext uri="{FF2B5EF4-FFF2-40B4-BE49-F238E27FC236}">
                <a16:creationId xmlns:a16="http://schemas.microsoft.com/office/drawing/2014/main" id="{F02BA731-CCA4-07AA-366C-C39BCD123D6B}"/>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10</a:t>
            </a:fld>
            <a:endParaRPr lang="en-IN"/>
          </a:p>
        </p:txBody>
      </p:sp>
    </p:spTree>
    <p:extLst>
      <p:ext uri="{BB962C8B-B14F-4D97-AF65-F5344CB8AC3E}">
        <p14:creationId xmlns:p14="http://schemas.microsoft.com/office/powerpoint/2010/main" val="30380638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C4708-2DE9-38B3-EC21-522DD5EE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D95CD-B07A-1F08-4FE2-7D2CC081E55B}"/>
              </a:ext>
            </a:extLst>
          </p:cNvPr>
          <p:cNvSpPr>
            <a:spLocks noGrp="1"/>
          </p:cNvSpPr>
          <p:nvPr>
            <p:ph type="title"/>
          </p:nvPr>
        </p:nvSpPr>
        <p:spPr/>
        <p:txBody>
          <a:bodyPr/>
          <a:lstStyle/>
          <a:p>
            <a:r>
              <a:rPr lang="en-US" dirty="0"/>
              <a:t>Requirements : Functional Requirements</a:t>
            </a:r>
            <a:endParaRPr lang="en-IN" dirty="0"/>
          </a:p>
        </p:txBody>
      </p:sp>
      <p:sp>
        <p:nvSpPr>
          <p:cNvPr id="7" name="Content Placeholder 2">
            <a:extLst>
              <a:ext uri="{FF2B5EF4-FFF2-40B4-BE49-F238E27FC236}">
                <a16:creationId xmlns:a16="http://schemas.microsoft.com/office/drawing/2014/main" id="{62F4CBA0-E9B1-8E31-5FDC-16B6CFE43A2D}"/>
              </a:ext>
            </a:extLst>
          </p:cNvPr>
          <p:cNvSpPr>
            <a:spLocks noGrp="1"/>
          </p:cNvSpPr>
          <p:nvPr>
            <p:ph idx="1"/>
          </p:nvPr>
        </p:nvSpPr>
        <p:spPr>
          <a:xfrm>
            <a:off x="199505" y="1097279"/>
            <a:ext cx="11779135" cy="5394960"/>
          </a:xfrm>
        </p:spPr>
        <p:txBody>
          <a:bodyPr>
            <a:normAutofit/>
          </a:bodyPr>
          <a:lstStyle/>
          <a:p>
            <a:pPr>
              <a:lnSpc>
                <a:spcPct val="150000"/>
              </a:lnSpc>
            </a:pPr>
            <a:r>
              <a:rPr lang="en-US" dirty="0"/>
              <a:t>NLP-Driven Resume Scanner </a:t>
            </a:r>
          </a:p>
          <a:p>
            <a:pPr>
              <a:lnSpc>
                <a:spcPct val="150000"/>
              </a:lnSpc>
            </a:pPr>
            <a:r>
              <a:rPr lang="en-US" dirty="0"/>
              <a:t>Placement Process Tracking </a:t>
            </a:r>
          </a:p>
          <a:p>
            <a:pPr>
              <a:lnSpc>
                <a:spcPct val="150000"/>
              </a:lnSpc>
            </a:pPr>
            <a:r>
              <a:rPr lang="en-US" dirty="0"/>
              <a:t>Company Profile Management </a:t>
            </a:r>
          </a:p>
          <a:p>
            <a:pPr>
              <a:lnSpc>
                <a:spcPct val="150000"/>
              </a:lnSpc>
            </a:pPr>
            <a:r>
              <a:rPr lang="en-US" dirty="0"/>
              <a:t>Training Program Tracking and Feedback </a:t>
            </a:r>
          </a:p>
          <a:p>
            <a:pPr>
              <a:lnSpc>
                <a:spcPct val="150000"/>
              </a:lnSpc>
            </a:pPr>
            <a:r>
              <a:rPr lang="en-US" dirty="0"/>
              <a:t>Personalized Training Video Recommendations</a:t>
            </a:r>
          </a:p>
        </p:txBody>
      </p:sp>
      <p:sp>
        <p:nvSpPr>
          <p:cNvPr id="3" name="Date Placeholder 3">
            <a:extLst>
              <a:ext uri="{FF2B5EF4-FFF2-40B4-BE49-F238E27FC236}">
                <a16:creationId xmlns:a16="http://schemas.microsoft.com/office/drawing/2014/main" id="{14536A21-88B1-8779-2EA1-0FE7E107450D}"/>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11</a:t>
            </a:fld>
            <a:endParaRPr lang="en-IN"/>
          </a:p>
        </p:txBody>
      </p:sp>
    </p:spTree>
    <p:extLst>
      <p:ext uri="{BB962C8B-B14F-4D97-AF65-F5344CB8AC3E}">
        <p14:creationId xmlns:p14="http://schemas.microsoft.com/office/powerpoint/2010/main" val="611367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87FB7-4B15-2C42-6416-19C3A1A77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87576-FBDC-7201-1030-BC56542EAF26}"/>
              </a:ext>
            </a:extLst>
          </p:cNvPr>
          <p:cNvSpPr>
            <a:spLocks noGrp="1"/>
          </p:cNvSpPr>
          <p:nvPr>
            <p:ph type="title"/>
          </p:nvPr>
        </p:nvSpPr>
        <p:spPr/>
        <p:txBody>
          <a:bodyPr/>
          <a:lstStyle/>
          <a:p>
            <a:r>
              <a:rPr lang="en-US" dirty="0"/>
              <a:t>Requirements : Non-Functional Requirements</a:t>
            </a:r>
            <a:endParaRPr lang="en-IN" dirty="0"/>
          </a:p>
        </p:txBody>
      </p:sp>
      <p:sp>
        <p:nvSpPr>
          <p:cNvPr id="7" name="Content Placeholder 2">
            <a:extLst>
              <a:ext uri="{FF2B5EF4-FFF2-40B4-BE49-F238E27FC236}">
                <a16:creationId xmlns:a16="http://schemas.microsoft.com/office/drawing/2014/main" id="{0C3F677B-AE99-E3B5-1AA2-1A7365733F3A}"/>
              </a:ext>
            </a:extLst>
          </p:cNvPr>
          <p:cNvSpPr>
            <a:spLocks noGrp="1"/>
          </p:cNvSpPr>
          <p:nvPr>
            <p:ph idx="1"/>
          </p:nvPr>
        </p:nvSpPr>
        <p:spPr>
          <a:xfrm>
            <a:off x="199505" y="1097279"/>
            <a:ext cx="11779135" cy="5394960"/>
          </a:xfrm>
        </p:spPr>
        <p:txBody>
          <a:bodyPr>
            <a:normAutofit/>
          </a:bodyPr>
          <a:lstStyle/>
          <a:p>
            <a:pPr marL="457200" indent="-457200">
              <a:lnSpc>
                <a:spcPct val="150000"/>
              </a:lnSpc>
              <a:buFont typeface="Wingdings" panose="05000000000000000000" pitchFamily="2" charset="2"/>
              <a:buChar char="Ø"/>
            </a:pPr>
            <a:r>
              <a:rPr lang="en-US" dirty="0"/>
              <a:t>Scalability </a:t>
            </a:r>
          </a:p>
          <a:p>
            <a:pPr marL="457200" indent="-457200">
              <a:lnSpc>
                <a:spcPct val="150000"/>
              </a:lnSpc>
              <a:buFont typeface="Wingdings" panose="05000000000000000000" pitchFamily="2" charset="2"/>
              <a:buChar char="Ø"/>
            </a:pPr>
            <a:r>
              <a:rPr lang="en-US" dirty="0"/>
              <a:t>System Performance and Speed </a:t>
            </a:r>
          </a:p>
          <a:p>
            <a:pPr marL="457200" indent="-457200">
              <a:lnSpc>
                <a:spcPct val="150000"/>
              </a:lnSpc>
              <a:buFont typeface="Wingdings" panose="05000000000000000000" pitchFamily="2" charset="2"/>
              <a:buChar char="Ø"/>
            </a:pPr>
            <a:r>
              <a:rPr lang="en-US" dirty="0"/>
              <a:t>User Interface Usability </a:t>
            </a:r>
          </a:p>
          <a:p>
            <a:pPr marL="457200" indent="-457200">
              <a:lnSpc>
                <a:spcPct val="150000"/>
              </a:lnSpc>
              <a:buFont typeface="Wingdings" panose="05000000000000000000" pitchFamily="2" charset="2"/>
              <a:buChar char="Ø"/>
            </a:pPr>
            <a:r>
              <a:rPr lang="en-US" dirty="0"/>
              <a:t>Data Integrity </a:t>
            </a:r>
          </a:p>
          <a:p>
            <a:pPr marL="457200" indent="-457200">
              <a:lnSpc>
                <a:spcPct val="150000"/>
              </a:lnSpc>
              <a:buFont typeface="Wingdings" panose="05000000000000000000" pitchFamily="2" charset="2"/>
              <a:buChar char="Ø"/>
            </a:pPr>
            <a:r>
              <a:rPr lang="en-US" dirty="0"/>
              <a:t>Cross-Platform Compatibility </a:t>
            </a:r>
          </a:p>
          <a:p>
            <a:pPr marL="457200" indent="-457200">
              <a:lnSpc>
                <a:spcPct val="150000"/>
              </a:lnSpc>
              <a:buFont typeface="Wingdings" panose="05000000000000000000" pitchFamily="2" charset="2"/>
              <a:buChar char="Ø"/>
            </a:pPr>
            <a:r>
              <a:rPr lang="en-US" dirty="0"/>
              <a:t>Reliability and Availability </a:t>
            </a:r>
          </a:p>
          <a:p>
            <a:pPr marL="457200" indent="-457200">
              <a:lnSpc>
                <a:spcPct val="150000"/>
              </a:lnSpc>
              <a:buFont typeface="Wingdings" panose="05000000000000000000" pitchFamily="2" charset="2"/>
              <a:buChar char="Ø"/>
            </a:pPr>
            <a:r>
              <a:rPr lang="en-US" dirty="0"/>
              <a:t>System Maintainability and Security</a:t>
            </a:r>
          </a:p>
        </p:txBody>
      </p:sp>
      <p:sp>
        <p:nvSpPr>
          <p:cNvPr id="3" name="Date Placeholder 3">
            <a:extLst>
              <a:ext uri="{FF2B5EF4-FFF2-40B4-BE49-F238E27FC236}">
                <a16:creationId xmlns:a16="http://schemas.microsoft.com/office/drawing/2014/main" id="{FA1EA09A-6CB6-9DEC-3FE8-B93D06C35E02}"/>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12</a:t>
            </a:fld>
            <a:endParaRPr lang="en-IN"/>
          </a:p>
        </p:txBody>
      </p:sp>
    </p:spTree>
    <p:extLst>
      <p:ext uri="{BB962C8B-B14F-4D97-AF65-F5344CB8AC3E}">
        <p14:creationId xmlns:p14="http://schemas.microsoft.com/office/powerpoint/2010/main" val="12176955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0D03E-5846-AB75-D301-DA4DD98925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E7D54-92D8-CBA6-A87D-FCCCD2A49D4F}"/>
              </a:ext>
            </a:extLst>
          </p:cNvPr>
          <p:cNvSpPr>
            <a:spLocks noGrp="1"/>
          </p:cNvSpPr>
          <p:nvPr>
            <p:ph type="title"/>
          </p:nvPr>
        </p:nvSpPr>
        <p:spPr/>
        <p:txBody>
          <a:bodyPr/>
          <a:lstStyle/>
          <a:p>
            <a:r>
              <a:rPr lang="en-US" dirty="0"/>
              <a:t>System Architecture</a:t>
            </a:r>
          </a:p>
        </p:txBody>
      </p:sp>
      <p:sp>
        <p:nvSpPr>
          <p:cNvPr id="3" name="Date Placeholder 3">
            <a:extLst>
              <a:ext uri="{FF2B5EF4-FFF2-40B4-BE49-F238E27FC236}">
                <a16:creationId xmlns:a16="http://schemas.microsoft.com/office/drawing/2014/main" id="{BC3BF1CC-6733-C276-689A-67E080D14B28}"/>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13</a:t>
            </a:fld>
            <a:endParaRPr lang="en-IN"/>
          </a:p>
        </p:txBody>
      </p:sp>
      <p:pic>
        <p:nvPicPr>
          <p:cNvPr id="4" name="Picture 5" descr="A diagram of a job application&#10;&#10;AI-generated content may be incorrect.">
            <a:extLst>
              <a:ext uri="{FF2B5EF4-FFF2-40B4-BE49-F238E27FC236}">
                <a16:creationId xmlns:a16="http://schemas.microsoft.com/office/drawing/2014/main" id="{65488B63-E3D4-DF72-8E31-46902A2723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850" y="1168400"/>
            <a:ext cx="82423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1AF24C8-BAFC-27A9-F4B3-9DEF2F766A35}"/>
              </a:ext>
            </a:extLst>
          </p:cNvPr>
          <p:cNvSpPr txBox="1"/>
          <p:nvPr/>
        </p:nvSpPr>
        <p:spPr>
          <a:xfrm>
            <a:off x="2940047" y="5956300"/>
            <a:ext cx="63119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accent6">
                    <a:lumMod val="50000"/>
                  </a:schemeClr>
                </a:solidFill>
                <a:latin typeface="Times New Roman" panose="02020603050405020304" pitchFamily="18" charset="0"/>
                <a:cs typeface="Times New Roman" panose="02020603050405020304" pitchFamily="18" charset="0"/>
              </a:rPr>
              <a:t>Campus Placement Management System</a:t>
            </a:r>
            <a:endParaRPr lang="en-US" altLang="en-US" sz="20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0462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3C551-6489-360F-BD56-89350E7D8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7AC38-3667-2CC5-DA87-DFCFA59EA309}"/>
              </a:ext>
            </a:extLst>
          </p:cNvPr>
          <p:cNvSpPr>
            <a:spLocks noGrp="1"/>
          </p:cNvSpPr>
          <p:nvPr>
            <p:ph type="title"/>
          </p:nvPr>
        </p:nvSpPr>
        <p:spPr/>
        <p:txBody>
          <a:bodyPr/>
          <a:lstStyle/>
          <a:p>
            <a:r>
              <a:rPr lang="en-US" dirty="0"/>
              <a:t>Data Flow Diagram</a:t>
            </a:r>
            <a:endParaRPr lang="en-IN" dirty="0"/>
          </a:p>
        </p:txBody>
      </p:sp>
      <p:pic>
        <p:nvPicPr>
          <p:cNvPr id="3" name="Picture 4" descr="A diagram of a course flow&#10;&#10;AI-generated content may be incorrect.">
            <a:extLst>
              <a:ext uri="{FF2B5EF4-FFF2-40B4-BE49-F238E27FC236}">
                <a16:creationId xmlns:a16="http://schemas.microsoft.com/office/drawing/2014/main" id="{9B0FEC8C-6364-002B-31BD-F4B142C9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4" y="1854200"/>
            <a:ext cx="107664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284731C-D6AB-DD88-C43A-065327466EE1}"/>
              </a:ext>
            </a:extLst>
          </p:cNvPr>
          <p:cNvSpPr txBox="1"/>
          <p:nvPr/>
        </p:nvSpPr>
        <p:spPr>
          <a:xfrm>
            <a:off x="3841750" y="5003800"/>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Student Placement Data Flow Diagram</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8378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505BB-5F1C-E50B-2C59-3E301BC02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87243-D7E4-E4B5-7E0A-0FC80BFA99AA}"/>
              </a:ext>
            </a:extLst>
          </p:cNvPr>
          <p:cNvSpPr>
            <a:spLocks noGrp="1"/>
          </p:cNvSpPr>
          <p:nvPr>
            <p:ph type="title"/>
          </p:nvPr>
        </p:nvSpPr>
        <p:spPr/>
        <p:txBody>
          <a:bodyPr/>
          <a:lstStyle/>
          <a:p>
            <a:r>
              <a:rPr lang="en-US" dirty="0"/>
              <a:t>UML Diagrams – Use Case Diagram</a:t>
            </a:r>
            <a:endParaRPr lang="en-IN" dirty="0"/>
          </a:p>
        </p:txBody>
      </p:sp>
      <p:pic>
        <p:nvPicPr>
          <p:cNvPr id="5" name="Picture 4">
            <a:extLst>
              <a:ext uri="{FF2B5EF4-FFF2-40B4-BE49-F238E27FC236}">
                <a16:creationId xmlns:a16="http://schemas.microsoft.com/office/drawing/2014/main" id="{31FE9EFA-2145-75B2-861D-04437203B7C9}"/>
              </a:ext>
            </a:extLst>
          </p:cNvPr>
          <p:cNvPicPr>
            <a:picLocks noChangeAspect="1"/>
          </p:cNvPicPr>
          <p:nvPr/>
        </p:nvPicPr>
        <p:blipFill>
          <a:blip r:embed="rId2"/>
          <a:stretch>
            <a:fillRect/>
          </a:stretch>
        </p:blipFill>
        <p:spPr>
          <a:xfrm>
            <a:off x="2780596" y="1076401"/>
            <a:ext cx="6160204" cy="4473500"/>
          </a:xfrm>
          <a:prstGeom prst="rect">
            <a:avLst/>
          </a:prstGeom>
        </p:spPr>
      </p:pic>
      <p:sp>
        <p:nvSpPr>
          <p:cNvPr id="3" name="TextBox 2">
            <a:extLst>
              <a:ext uri="{FF2B5EF4-FFF2-40B4-BE49-F238E27FC236}">
                <a16:creationId xmlns:a16="http://schemas.microsoft.com/office/drawing/2014/main" id="{0CA8E8E7-0927-E667-E09D-AC65E878A789}"/>
              </a:ext>
            </a:extLst>
          </p:cNvPr>
          <p:cNvSpPr txBox="1"/>
          <p:nvPr/>
        </p:nvSpPr>
        <p:spPr>
          <a:xfrm>
            <a:off x="3546123" y="5781599"/>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36263208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0714C-BEAE-C2C4-941D-E6E32FB63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554D0-48A2-610C-726F-07EB11B35E4D}"/>
              </a:ext>
            </a:extLst>
          </p:cNvPr>
          <p:cNvSpPr>
            <a:spLocks noGrp="1"/>
          </p:cNvSpPr>
          <p:nvPr>
            <p:ph type="title"/>
          </p:nvPr>
        </p:nvSpPr>
        <p:spPr/>
        <p:txBody>
          <a:bodyPr/>
          <a:lstStyle/>
          <a:p>
            <a:r>
              <a:rPr lang="en-US" dirty="0"/>
              <a:t>UML Diagrams- Activity Diagram</a:t>
            </a:r>
            <a:endParaRPr lang="en-IN" dirty="0"/>
          </a:p>
        </p:txBody>
      </p:sp>
      <p:pic>
        <p:nvPicPr>
          <p:cNvPr id="4" name="Picture 3">
            <a:extLst>
              <a:ext uri="{FF2B5EF4-FFF2-40B4-BE49-F238E27FC236}">
                <a16:creationId xmlns:a16="http://schemas.microsoft.com/office/drawing/2014/main" id="{FB8E64A6-3A6A-CE4B-E878-D466BAF1261F}"/>
              </a:ext>
            </a:extLst>
          </p:cNvPr>
          <p:cNvPicPr>
            <a:picLocks noChangeAspect="1"/>
          </p:cNvPicPr>
          <p:nvPr/>
        </p:nvPicPr>
        <p:blipFill>
          <a:blip r:embed="rId2"/>
          <a:stretch>
            <a:fillRect/>
          </a:stretch>
        </p:blipFill>
        <p:spPr>
          <a:xfrm>
            <a:off x="2364085" y="1137843"/>
            <a:ext cx="7332005" cy="4818457"/>
          </a:xfrm>
          <a:prstGeom prst="rect">
            <a:avLst/>
          </a:prstGeom>
        </p:spPr>
      </p:pic>
      <p:sp>
        <p:nvSpPr>
          <p:cNvPr id="3" name="Date Placeholder 3">
            <a:extLst>
              <a:ext uri="{FF2B5EF4-FFF2-40B4-BE49-F238E27FC236}">
                <a16:creationId xmlns:a16="http://schemas.microsoft.com/office/drawing/2014/main" id="{2C57589A-8560-12F1-7E83-7F6BB9651158}"/>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16</a:t>
            </a:fld>
            <a:endParaRPr lang="en-IN"/>
          </a:p>
        </p:txBody>
      </p:sp>
      <p:sp>
        <p:nvSpPr>
          <p:cNvPr id="5" name="TextBox 4">
            <a:extLst>
              <a:ext uri="{FF2B5EF4-FFF2-40B4-BE49-F238E27FC236}">
                <a16:creationId xmlns:a16="http://schemas.microsoft.com/office/drawing/2014/main" id="{2F3266E8-2449-3316-9E18-F7C3C919950D}"/>
              </a:ext>
            </a:extLst>
          </p:cNvPr>
          <p:cNvSpPr txBox="1"/>
          <p:nvPr/>
        </p:nvSpPr>
        <p:spPr>
          <a:xfrm>
            <a:off x="3917950" y="6045200"/>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1713627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9F32-16CF-3B9B-349D-014083A5B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6533D-BC6C-BA9A-B1CF-0044B1479B31}"/>
              </a:ext>
            </a:extLst>
          </p:cNvPr>
          <p:cNvSpPr>
            <a:spLocks noGrp="1"/>
          </p:cNvSpPr>
          <p:nvPr>
            <p:ph type="title"/>
          </p:nvPr>
        </p:nvSpPr>
        <p:spPr/>
        <p:txBody>
          <a:bodyPr/>
          <a:lstStyle/>
          <a:p>
            <a:r>
              <a:rPr lang="en-US" dirty="0"/>
              <a:t>UML Diagrams- </a:t>
            </a:r>
            <a:r>
              <a:rPr lang="en-US" dirty="0" err="1"/>
              <a:t>Statechart</a:t>
            </a:r>
            <a:r>
              <a:rPr lang="en-US" dirty="0"/>
              <a:t> Diagram</a:t>
            </a:r>
            <a:endParaRPr lang="en-IN" dirty="0"/>
          </a:p>
        </p:txBody>
      </p:sp>
      <p:pic>
        <p:nvPicPr>
          <p:cNvPr id="9" name="Picture 8">
            <a:extLst>
              <a:ext uri="{FF2B5EF4-FFF2-40B4-BE49-F238E27FC236}">
                <a16:creationId xmlns:a16="http://schemas.microsoft.com/office/drawing/2014/main" id="{2A264725-FD60-B673-5AAC-2AC4CD8B85BF}"/>
              </a:ext>
            </a:extLst>
          </p:cNvPr>
          <p:cNvPicPr>
            <a:picLocks noChangeAspect="1"/>
          </p:cNvPicPr>
          <p:nvPr/>
        </p:nvPicPr>
        <p:blipFill>
          <a:blip r:embed="rId2"/>
          <a:stretch>
            <a:fillRect/>
          </a:stretch>
        </p:blipFill>
        <p:spPr>
          <a:xfrm>
            <a:off x="3282553" y="1062808"/>
            <a:ext cx="4696882" cy="4829992"/>
          </a:xfrm>
          <a:prstGeom prst="rect">
            <a:avLst/>
          </a:prstGeom>
        </p:spPr>
      </p:pic>
      <p:sp>
        <p:nvSpPr>
          <p:cNvPr id="3" name="TextBox 2">
            <a:extLst>
              <a:ext uri="{FF2B5EF4-FFF2-40B4-BE49-F238E27FC236}">
                <a16:creationId xmlns:a16="http://schemas.microsoft.com/office/drawing/2014/main" id="{AAEBE5D8-E90C-F919-C95F-175E56A8E2FA}"/>
              </a:ext>
            </a:extLst>
          </p:cNvPr>
          <p:cNvSpPr txBox="1"/>
          <p:nvPr/>
        </p:nvSpPr>
        <p:spPr>
          <a:xfrm>
            <a:off x="3282553" y="6007956"/>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err="1">
                <a:solidFill>
                  <a:schemeClr val="tx1"/>
                </a:solidFill>
                <a:latin typeface="Times New Roman" panose="02020603050405020304" pitchFamily="18" charset="0"/>
                <a:cs typeface="Times New Roman" panose="02020603050405020304" pitchFamily="18" charset="0"/>
              </a:rPr>
              <a:t>Statechart</a:t>
            </a:r>
            <a:r>
              <a:rPr lang="en-IN" altLang="en-US" sz="2000" dirty="0">
                <a:solidFill>
                  <a:schemeClr val="tx1"/>
                </a:solidFill>
                <a:latin typeface="Times New Roman" panose="02020603050405020304" pitchFamily="18" charset="0"/>
                <a:cs typeface="Times New Roman" panose="02020603050405020304" pitchFamily="18" charset="0"/>
              </a:rPr>
              <a:t> Diagram</a:t>
            </a:r>
          </a:p>
        </p:txBody>
      </p:sp>
    </p:spTree>
    <p:extLst>
      <p:ext uri="{BB962C8B-B14F-4D97-AF65-F5344CB8AC3E}">
        <p14:creationId xmlns:p14="http://schemas.microsoft.com/office/powerpoint/2010/main" val="21247099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71AE-992D-71DF-6FD8-53B3769F4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7EED9-CE95-6286-8882-0E9D9336C018}"/>
              </a:ext>
            </a:extLst>
          </p:cNvPr>
          <p:cNvSpPr>
            <a:spLocks noGrp="1"/>
          </p:cNvSpPr>
          <p:nvPr>
            <p:ph type="title"/>
          </p:nvPr>
        </p:nvSpPr>
        <p:spPr/>
        <p:txBody>
          <a:bodyPr/>
          <a:lstStyle/>
          <a:p>
            <a:r>
              <a:rPr lang="en-US" dirty="0"/>
              <a:t>UML Diagrams- Sequence Diagram</a:t>
            </a:r>
            <a:endParaRPr lang="en-IN" dirty="0"/>
          </a:p>
        </p:txBody>
      </p:sp>
      <p:pic>
        <p:nvPicPr>
          <p:cNvPr id="4" name="Picture 3">
            <a:extLst>
              <a:ext uri="{FF2B5EF4-FFF2-40B4-BE49-F238E27FC236}">
                <a16:creationId xmlns:a16="http://schemas.microsoft.com/office/drawing/2014/main" id="{FA6F5842-B394-0072-7922-641C314B47DB}"/>
              </a:ext>
            </a:extLst>
          </p:cNvPr>
          <p:cNvPicPr>
            <a:picLocks noChangeAspect="1"/>
          </p:cNvPicPr>
          <p:nvPr/>
        </p:nvPicPr>
        <p:blipFill>
          <a:blip r:embed="rId2"/>
          <a:stretch>
            <a:fillRect/>
          </a:stretch>
        </p:blipFill>
        <p:spPr>
          <a:xfrm>
            <a:off x="2691441" y="1043965"/>
            <a:ext cx="6719260" cy="4645635"/>
          </a:xfrm>
          <a:prstGeom prst="rect">
            <a:avLst/>
          </a:prstGeom>
        </p:spPr>
      </p:pic>
      <p:sp>
        <p:nvSpPr>
          <p:cNvPr id="3" name="Date Placeholder 3">
            <a:extLst>
              <a:ext uri="{FF2B5EF4-FFF2-40B4-BE49-F238E27FC236}">
                <a16:creationId xmlns:a16="http://schemas.microsoft.com/office/drawing/2014/main" id="{BB21C0EB-71E2-6E34-CAA3-10C60C4E9D33}"/>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18</a:t>
            </a:fld>
            <a:endParaRPr lang="en-IN"/>
          </a:p>
        </p:txBody>
      </p:sp>
      <p:sp>
        <p:nvSpPr>
          <p:cNvPr id="5" name="TextBox 4">
            <a:extLst>
              <a:ext uri="{FF2B5EF4-FFF2-40B4-BE49-F238E27FC236}">
                <a16:creationId xmlns:a16="http://schemas.microsoft.com/office/drawing/2014/main" id="{6139E357-5A72-9194-DAF8-84E56C386D26}"/>
              </a:ext>
            </a:extLst>
          </p:cNvPr>
          <p:cNvSpPr txBox="1"/>
          <p:nvPr/>
        </p:nvSpPr>
        <p:spPr>
          <a:xfrm>
            <a:off x="3736496" y="5956300"/>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Sequence Diagram</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84973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F32A-CA11-A398-A437-0A7FF4919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FC69B-92ED-D519-ADE8-05AF05C4F0BF}"/>
              </a:ext>
            </a:extLst>
          </p:cNvPr>
          <p:cNvSpPr>
            <a:spLocks noGrp="1"/>
          </p:cNvSpPr>
          <p:nvPr>
            <p:ph type="title"/>
          </p:nvPr>
        </p:nvSpPr>
        <p:spPr/>
        <p:txBody>
          <a:bodyPr/>
          <a:lstStyle/>
          <a:p>
            <a:r>
              <a:rPr lang="en-US" dirty="0"/>
              <a:t>UML Diagrams- Component Diagram</a:t>
            </a:r>
            <a:endParaRPr lang="en-IN" dirty="0"/>
          </a:p>
        </p:txBody>
      </p:sp>
      <p:pic>
        <p:nvPicPr>
          <p:cNvPr id="4" name="Picture 3">
            <a:extLst>
              <a:ext uri="{FF2B5EF4-FFF2-40B4-BE49-F238E27FC236}">
                <a16:creationId xmlns:a16="http://schemas.microsoft.com/office/drawing/2014/main" id="{C1696A1B-7689-7E9D-FB8C-07B88D111A69}"/>
              </a:ext>
            </a:extLst>
          </p:cNvPr>
          <p:cNvPicPr>
            <a:picLocks noChangeAspect="1"/>
          </p:cNvPicPr>
          <p:nvPr/>
        </p:nvPicPr>
        <p:blipFill>
          <a:blip r:embed="rId2"/>
          <a:stretch>
            <a:fillRect/>
          </a:stretch>
        </p:blipFill>
        <p:spPr>
          <a:xfrm>
            <a:off x="3037129" y="1476501"/>
            <a:ext cx="5865331" cy="4506202"/>
          </a:xfrm>
          <a:prstGeom prst="rect">
            <a:avLst/>
          </a:prstGeom>
        </p:spPr>
      </p:pic>
      <p:sp>
        <p:nvSpPr>
          <p:cNvPr id="3" name="TextBox 2">
            <a:extLst>
              <a:ext uri="{FF2B5EF4-FFF2-40B4-BE49-F238E27FC236}">
                <a16:creationId xmlns:a16="http://schemas.microsoft.com/office/drawing/2014/main" id="{2D1F3482-AF12-1708-8F29-CF58F34EFD52}"/>
              </a:ext>
            </a:extLst>
          </p:cNvPr>
          <p:cNvSpPr txBox="1"/>
          <p:nvPr/>
        </p:nvSpPr>
        <p:spPr>
          <a:xfrm>
            <a:off x="3655219" y="5982703"/>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Component Diagram</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6659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2</a:t>
            </a:fld>
            <a:endParaRPr/>
          </a:p>
        </p:txBody>
      </p:sp>
      <p:sp>
        <p:nvSpPr>
          <p:cNvPr id="64" name="Title 1"/>
          <p:cNvSpPr txBox="1">
            <a:spLocks noGrp="1"/>
          </p:cNvSpPr>
          <p:nvPr>
            <p:ph type="title"/>
          </p:nvPr>
        </p:nvSpPr>
        <p:spPr>
          <a:xfrm>
            <a:off x="-4" y="232759"/>
            <a:ext cx="12192003" cy="714893"/>
          </a:xfrm>
          <a:prstGeom prst="rect">
            <a:avLst/>
          </a:prstGeom>
        </p:spPr>
        <p:txBody>
          <a:bodyPr/>
          <a:lstStyle/>
          <a:p>
            <a:r>
              <a:rPr dirty="0"/>
              <a:t>Abstract</a:t>
            </a:r>
          </a:p>
        </p:txBody>
      </p:sp>
      <p:sp>
        <p:nvSpPr>
          <p:cNvPr id="65" name="Content Placeholder 2"/>
          <p:cNvSpPr txBox="1">
            <a:spLocks noGrp="1"/>
          </p:cNvSpPr>
          <p:nvPr>
            <p:ph type="body" idx="1"/>
          </p:nvPr>
        </p:nvSpPr>
        <p:spPr>
          <a:xfrm>
            <a:off x="204705" y="1058007"/>
            <a:ext cx="11782590" cy="5392220"/>
          </a:xfrm>
          <a:prstGeom prst="rect">
            <a:avLst/>
          </a:prstGeom>
        </p:spPr>
        <p:txBody>
          <a:bodyPr>
            <a:normAutofit fontScale="92500" lnSpcReduction="10000"/>
          </a:bodyPr>
          <a:lstStyle/>
          <a:p>
            <a:pPr marL="0" indent="393191" defTabSz="786383">
              <a:spcBef>
                <a:spcPts val="800"/>
              </a:spcBef>
              <a:buSzTx/>
              <a:buNone/>
              <a:defRPr sz="2200"/>
            </a:pPr>
            <a:r>
              <a:rPr lang="en-IN" sz="2600" dirty="0">
                <a:latin typeface="Times New Roman" panose="02020603050405020304" pitchFamily="18" charset="0"/>
                <a:cs typeface="Times New Roman" panose="02020603050405020304" pitchFamily="18" charset="0"/>
              </a:rPr>
              <a:t>Colleges have to simplify their training and placement procedures due to the growth of institutions of higher learning and increased competition in the job market. Inefficient practices including manual student filtering, challenging data maintenance and lack of immediate interaction between students, professors and the Training and Placement Officer (TPO). Monitoring training progress, coordinating firm recruitment drives, tracking student eligibility and offering customized interview preparation materials are significant issues for educational institutions. Institutions suffer from unstructured resume screening, ineffective preparation for interviews and the inability to produce insights regarding student development. To overcome these challenges, we suggest a thorough, AI-powered Training and Placement Management System (TPMS) that is constructed with Django. It incorporates dashboards for teachers, students and TPOs to automate and quicken the placement process. By incorporating AI-based analytics and automation into training and recruitment processes this entire platform dramatically lowers manual load, increases placement efficiency and improves student employability.</a:t>
            </a:r>
          </a:p>
          <a:p>
            <a:pPr marL="0" indent="393191" defTabSz="786383">
              <a:spcBef>
                <a:spcPts val="800"/>
              </a:spcBef>
              <a:buSzTx/>
              <a:buNone/>
              <a:defRPr sz="2200"/>
            </a:pPr>
            <a:endParaRPr lang="en-US" sz="2600" dirty="0"/>
          </a:p>
          <a:p>
            <a:pPr marL="0" indent="0">
              <a:buNone/>
            </a:pPr>
            <a:r>
              <a:rPr lang="en-IN" sz="2600" b="1" i="1" dirty="0">
                <a:solidFill>
                  <a:srgbClr val="000000"/>
                </a:solidFill>
                <a:effectLst/>
                <a:latin typeface="Times New Roman" panose="02020603050405020304" pitchFamily="18" charset="0"/>
              </a:rPr>
              <a:t>Keywords: </a:t>
            </a:r>
            <a:r>
              <a:rPr lang="en-IN" sz="2600" i="1" dirty="0">
                <a:solidFill>
                  <a:srgbClr val="000000"/>
                </a:solidFill>
                <a:effectLst/>
                <a:latin typeface="Times New Roman" panose="02020603050405020304" pitchFamily="18" charset="0"/>
              </a:rPr>
              <a:t>Academic Year, Eligibility, Faculty, Placement, Student, Training and User Management.</a:t>
            </a:r>
          </a:p>
          <a:p>
            <a:pPr marL="0" indent="393191" defTabSz="786383">
              <a:spcBef>
                <a:spcPts val="800"/>
              </a:spcBef>
              <a:buSzTx/>
              <a:buNone/>
              <a:defRPr sz="2200"/>
            </a:pPr>
            <a:endParaRPr sz="24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8C15F-1B7A-5F1D-88EC-2EEAC5CFA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C8B29-FF93-3733-A502-E30FB31DA663}"/>
              </a:ext>
            </a:extLst>
          </p:cNvPr>
          <p:cNvSpPr>
            <a:spLocks noGrp="1"/>
          </p:cNvSpPr>
          <p:nvPr>
            <p:ph type="title"/>
          </p:nvPr>
        </p:nvSpPr>
        <p:spPr/>
        <p:txBody>
          <a:bodyPr/>
          <a:lstStyle/>
          <a:p>
            <a:r>
              <a:rPr lang="en-US" dirty="0"/>
              <a:t>UML Diagrams- Class Diagram</a:t>
            </a:r>
            <a:endParaRPr lang="en-IN" dirty="0"/>
          </a:p>
        </p:txBody>
      </p:sp>
      <p:pic>
        <p:nvPicPr>
          <p:cNvPr id="5" name="Picture 4">
            <a:extLst>
              <a:ext uri="{FF2B5EF4-FFF2-40B4-BE49-F238E27FC236}">
                <a16:creationId xmlns:a16="http://schemas.microsoft.com/office/drawing/2014/main" id="{2B2F9089-330E-35B1-F110-C94B5DBB2E6D}"/>
              </a:ext>
            </a:extLst>
          </p:cNvPr>
          <p:cNvPicPr>
            <a:picLocks noChangeAspect="1"/>
          </p:cNvPicPr>
          <p:nvPr/>
        </p:nvPicPr>
        <p:blipFill>
          <a:blip r:embed="rId2"/>
          <a:stretch>
            <a:fillRect/>
          </a:stretch>
        </p:blipFill>
        <p:spPr>
          <a:xfrm>
            <a:off x="2215547" y="1022290"/>
            <a:ext cx="7760900" cy="4884771"/>
          </a:xfrm>
          <a:prstGeom prst="rect">
            <a:avLst/>
          </a:prstGeom>
        </p:spPr>
      </p:pic>
      <p:sp>
        <p:nvSpPr>
          <p:cNvPr id="3" name="TextBox 2">
            <a:extLst>
              <a:ext uri="{FF2B5EF4-FFF2-40B4-BE49-F238E27FC236}">
                <a16:creationId xmlns:a16="http://schemas.microsoft.com/office/drawing/2014/main" id="{8232B5E6-2224-1516-A581-476345454803}"/>
              </a:ext>
            </a:extLst>
          </p:cNvPr>
          <p:cNvSpPr txBox="1"/>
          <p:nvPr/>
        </p:nvSpPr>
        <p:spPr>
          <a:xfrm>
            <a:off x="4033029" y="5981700"/>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31624216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E06B8-F29B-48E6-936F-0F4280324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6A0A3-6B6A-EE00-4F98-CE39607B6D5C}"/>
              </a:ext>
            </a:extLst>
          </p:cNvPr>
          <p:cNvSpPr>
            <a:spLocks noGrp="1"/>
          </p:cNvSpPr>
          <p:nvPr>
            <p:ph type="title"/>
          </p:nvPr>
        </p:nvSpPr>
        <p:spPr/>
        <p:txBody>
          <a:bodyPr/>
          <a:lstStyle/>
          <a:p>
            <a:r>
              <a:rPr lang="en-US" dirty="0"/>
              <a:t>UML Diagrams- Collaboration Diagram</a:t>
            </a:r>
            <a:endParaRPr lang="en-IN" dirty="0"/>
          </a:p>
        </p:txBody>
      </p:sp>
      <p:pic>
        <p:nvPicPr>
          <p:cNvPr id="7" name="Picture 6">
            <a:extLst>
              <a:ext uri="{FF2B5EF4-FFF2-40B4-BE49-F238E27FC236}">
                <a16:creationId xmlns:a16="http://schemas.microsoft.com/office/drawing/2014/main" id="{6C163EA4-FBCA-3858-FD4A-481D37D0B856}"/>
              </a:ext>
            </a:extLst>
          </p:cNvPr>
          <p:cNvPicPr>
            <a:picLocks noChangeAspect="1"/>
          </p:cNvPicPr>
          <p:nvPr/>
        </p:nvPicPr>
        <p:blipFill>
          <a:blip r:embed="rId2"/>
          <a:stretch>
            <a:fillRect/>
          </a:stretch>
        </p:blipFill>
        <p:spPr>
          <a:xfrm>
            <a:off x="1304254" y="1277104"/>
            <a:ext cx="9583487" cy="4648849"/>
          </a:xfrm>
          <a:prstGeom prst="rect">
            <a:avLst/>
          </a:prstGeom>
        </p:spPr>
      </p:pic>
      <p:sp>
        <p:nvSpPr>
          <p:cNvPr id="3" name="TextBox 2">
            <a:extLst>
              <a:ext uri="{FF2B5EF4-FFF2-40B4-BE49-F238E27FC236}">
                <a16:creationId xmlns:a16="http://schemas.microsoft.com/office/drawing/2014/main" id="{B85BD685-9727-78FD-FB0F-D9948153DB60}"/>
              </a:ext>
            </a:extLst>
          </p:cNvPr>
          <p:cNvSpPr txBox="1"/>
          <p:nvPr/>
        </p:nvSpPr>
        <p:spPr>
          <a:xfrm>
            <a:off x="4184650" y="5925953"/>
            <a:ext cx="462915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2000" dirty="0">
                <a:solidFill>
                  <a:schemeClr val="tx1"/>
                </a:solidFill>
                <a:latin typeface="Times New Roman" panose="02020603050405020304" pitchFamily="18" charset="0"/>
                <a:cs typeface="Times New Roman" panose="02020603050405020304" pitchFamily="18" charset="0"/>
              </a:rPr>
              <a:t>Collaboration Diagram</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2623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5E45-61EA-B17B-1B26-A74ECE8FB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5FF8D-AAAE-643E-668D-8A0E039D2644}"/>
              </a:ext>
            </a:extLst>
          </p:cNvPr>
          <p:cNvSpPr>
            <a:spLocks noGrp="1"/>
          </p:cNvSpPr>
          <p:nvPr>
            <p:ph type="title"/>
          </p:nvPr>
        </p:nvSpPr>
        <p:spPr/>
        <p:txBody>
          <a:bodyPr>
            <a:normAutofit fontScale="90000"/>
          </a:bodyPr>
          <a:lstStyle/>
          <a:p>
            <a:r>
              <a:rPr lang="en-US" dirty="0"/>
              <a:t>Implementation</a:t>
            </a:r>
            <a:br>
              <a:rPr lang="en-US" dirty="0"/>
            </a:br>
            <a:endParaRPr lang="en-IN" dirty="0"/>
          </a:p>
        </p:txBody>
      </p:sp>
      <p:sp>
        <p:nvSpPr>
          <p:cNvPr id="7" name="Content Placeholder 2">
            <a:extLst>
              <a:ext uri="{FF2B5EF4-FFF2-40B4-BE49-F238E27FC236}">
                <a16:creationId xmlns:a16="http://schemas.microsoft.com/office/drawing/2014/main" id="{11670740-E321-1238-754B-9C9A97CDF39C}"/>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b="1" dirty="0"/>
              <a:t>NLP-Driven Resume Scanner: </a:t>
            </a:r>
            <a:r>
              <a:rPr lang="en-US" dirty="0"/>
              <a:t>Analyzes student resumes, scores them, and provides suggestions for improvement based on recruiter requirements. </a:t>
            </a:r>
          </a:p>
          <a:p>
            <a:pPr marL="457200" indent="-457200">
              <a:buFont typeface="Wingdings" panose="05000000000000000000" pitchFamily="2" charset="2"/>
              <a:buChar char="Ø"/>
            </a:pPr>
            <a:r>
              <a:rPr lang="en-US" b="1" dirty="0"/>
              <a:t>Company Profile Management: </a:t>
            </a:r>
            <a:r>
              <a:rPr lang="en-US" dirty="0"/>
              <a:t>Administers the addition and updating of company profiles, including job descriptions and eligibility criteria. </a:t>
            </a:r>
          </a:p>
          <a:p>
            <a:pPr marL="457200" indent="-457200">
              <a:buFont typeface="Wingdings" panose="05000000000000000000" pitchFamily="2" charset="2"/>
              <a:buChar char="Ø"/>
            </a:pPr>
            <a:r>
              <a:rPr lang="en-US" b="1" dirty="0"/>
              <a:t>Training Program Tracking: </a:t>
            </a:r>
            <a:r>
              <a:rPr lang="en-US" dirty="0"/>
              <a:t>Monitors student participation and performance in training programs, offering feedback to enhance skill development. </a:t>
            </a:r>
          </a:p>
          <a:p>
            <a:pPr marL="457200" indent="-457200">
              <a:buFont typeface="Wingdings" panose="05000000000000000000" pitchFamily="2" charset="2"/>
              <a:buChar char="Ø"/>
            </a:pPr>
            <a:r>
              <a:rPr lang="en-US" b="1" dirty="0"/>
              <a:t>Sentiment-Based Recommendation Engine:</a:t>
            </a:r>
            <a:r>
              <a:rPr lang="en-US" dirty="0"/>
              <a:t> Uses sentiment analysis to recommend personalized learning resources like training videos based on students' emotional responses. </a:t>
            </a:r>
          </a:p>
          <a:p>
            <a:pPr marL="457200" indent="-457200">
              <a:buFont typeface="Wingdings" panose="05000000000000000000" pitchFamily="2" charset="2"/>
              <a:buChar char="Ø"/>
            </a:pPr>
            <a:r>
              <a:rPr lang="en-US" b="1" dirty="0"/>
              <a:t>Placement Process Tracker: </a:t>
            </a:r>
            <a:r>
              <a:rPr lang="en-US" dirty="0"/>
              <a:t>Tracks ongoing and past placement processes, providing status updates and notifications to students. </a:t>
            </a:r>
          </a:p>
        </p:txBody>
      </p:sp>
      <p:sp>
        <p:nvSpPr>
          <p:cNvPr id="3" name="Date Placeholder 3">
            <a:extLst>
              <a:ext uri="{FF2B5EF4-FFF2-40B4-BE49-F238E27FC236}">
                <a16:creationId xmlns:a16="http://schemas.microsoft.com/office/drawing/2014/main" id="{A1DFC3A7-85F8-19A4-5E38-612F7E190491}"/>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22</a:t>
            </a:fld>
            <a:endParaRPr lang="en-IN"/>
          </a:p>
        </p:txBody>
      </p:sp>
    </p:spTree>
    <p:extLst>
      <p:ext uri="{BB962C8B-B14F-4D97-AF65-F5344CB8AC3E}">
        <p14:creationId xmlns:p14="http://schemas.microsoft.com/office/powerpoint/2010/main" val="328144089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F6BA2-D748-23E6-F294-67A74A379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7BD7A-95A9-CBF2-8777-E3BA32BB5B37}"/>
              </a:ext>
            </a:extLst>
          </p:cNvPr>
          <p:cNvSpPr>
            <a:spLocks noGrp="1"/>
          </p:cNvSpPr>
          <p:nvPr>
            <p:ph type="title"/>
          </p:nvPr>
        </p:nvSpPr>
        <p:spPr/>
        <p:txBody>
          <a:bodyPr/>
          <a:lstStyle/>
          <a:p>
            <a:r>
              <a:rPr lang="en-US" dirty="0"/>
              <a:t>NLP-Driven Resume Scanner</a:t>
            </a:r>
            <a:endParaRPr lang="en-IN" dirty="0"/>
          </a:p>
        </p:txBody>
      </p:sp>
      <p:sp>
        <p:nvSpPr>
          <p:cNvPr id="7" name="Content Placeholder 2">
            <a:extLst>
              <a:ext uri="{FF2B5EF4-FFF2-40B4-BE49-F238E27FC236}">
                <a16:creationId xmlns:a16="http://schemas.microsoft.com/office/drawing/2014/main" id="{F27F1A63-05C1-EBB8-A1A3-13AF55F40DD7}"/>
              </a:ext>
            </a:extLst>
          </p:cNvPr>
          <p:cNvSpPr>
            <a:spLocks noGrp="1"/>
          </p:cNvSpPr>
          <p:nvPr>
            <p:ph idx="1"/>
          </p:nvPr>
        </p:nvSpPr>
        <p:spPr>
          <a:xfrm>
            <a:off x="199505" y="1097279"/>
            <a:ext cx="11779135" cy="5394960"/>
          </a:xfrm>
        </p:spPr>
        <p:txBody>
          <a:bodyPr>
            <a:normAutofit/>
          </a:bodyPr>
          <a:lstStyle/>
          <a:p>
            <a:pPr marL="482600" indent="-482600"/>
            <a:r>
              <a:rPr lang="en-US" sz="2600" dirty="0"/>
              <a:t>The NLP-Driven Resume Scanner evaluates student resumes using NLP techniques to analyze content, structure, and relevance to recruiter expectations.</a:t>
            </a:r>
          </a:p>
          <a:p>
            <a:pPr marL="482600" indent="-482600"/>
            <a:r>
              <a:rPr lang="en-US" sz="2600" dirty="0"/>
              <a:t>It assigns a score based on skills, experience, and keyword matching while providing personalized improvement suggestions to enhance resume quality and alignment with job roles. </a:t>
            </a:r>
          </a:p>
          <a:p>
            <a:pPr marL="482600" indent="-482600"/>
            <a:r>
              <a:rPr lang="en-US" sz="2600" dirty="0"/>
              <a:t>This automated system streamlines the screening process, ensuring better visibility and higher chances of selection for candidates.</a:t>
            </a:r>
          </a:p>
        </p:txBody>
      </p:sp>
    </p:spTree>
    <p:extLst>
      <p:ext uri="{BB962C8B-B14F-4D97-AF65-F5344CB8AC3E}">
        <p14:creationId xmlns:p14="http://schemas.microsoft.com/office/powerpoint/2010/main" val="24079817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59E1C-78A2-50EE-84D4-4ABDAC417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3F7AC-21C5-5BD7-F5F3-4443B9C8B48F}"/>
              </a:ext>
            </a:extLst>
          </p:cNvPr>
          <p:cNvSpPr>
            <a:spLocks noGrp="1"/>
          </p:cNvSpPr>
          <p:nvPr>
            <p:ph type="title"/>
          </p:nvPr>
        </p:nvSpPr>
        <p:spPr/>
        <p:txBody>
          <a:bodyPr/>
          <a:lstStyle/>
          <a:p>
            <a:r>
              <a:rPr lang="en-US" dirty="0"/>
              <a:t>Company Profile Management</a:t>
            </a:r>
            <a:endParaRPr lang="en-IN" dirty="0"/>
          </a:p>
        </p:txBody>
      </p:sp>
      <p:sp>
        <p:nvSpPr>
          <p:cNvPr id="7" name="Content Placeholder 2">
            <a:extLst>
              <a:ext uri="{FF2B5EF4-FFF2-40B4-BE49-F238E27FC236}">
                <a16:creationId xmlns:a16="http://schemas.microsoft.com/office/drawing/2014/main" id="{EF4905E0-74E4-7758-DC8D-9CB06C18F082}"/>
              </a:ext>
            </a:extLst>
          </p:cNvPr>
          <p:cNvSpPr>
            <a:spLocks noGrp="1"/>
          </p:cNvSpPr>
          <p:nvPr>
            <p:ph idx="1"/>
          </p:nvPr>
        </p:nvSpPr>
        <p:spPr>
          <a:xfrm>
            <a:off x="199505" y="1097279"/>
            <a:ext cx="11779135" cy="5394960"/>
          </a:xfrm>
        </p:spPr>
        <p:txBody>
          <a:bodyPr>
            <a:normAutofit/>
          </a:bodyPr>
          <a:lstStyle/>
          <a:p>
            <a:pPr marL="444500" indent="-444500"/>
            <a:r>
              <a:rPr lang="en-US" dirty="0"/>
              <a:t>The Company Profile Management System provides a centralized platform for storing and managing company details, job openings, and hiring processes. </a:t>
            </a:r>
          </a:p>
          <a:p>
            <a:pPr marL="444500" indent="-444500"/>
            <a:r>
              <a:rPr lang="en-US" dirty="0"/>
              <a:t>It includes company information, recruitment rounds (online test, technical interview, HR interview, etc.), eligibility criteria, required skills, and salary packages. </a:t>
            </a:r>
          </a:p>
          <a:p>
            <a:pPr marL="444500" indent="-444500"/>
            <a:r>
              <a:rPr lang="en-US" dirty="0"/>
              <a:t>This system helps students and job seekers access structured company insights, preparing them effectively for placements while enabling recruiters to streamline candidate evaluation and selection.</a:t>
            </a:r>
          </a:p>
        </p:txBody>
      </p:sp>
    </p:spTree>
    <p:extLst>
      <p:ext uri="{BB962C8B-B14F-4D97-AF65-F5344CB8AC3E}">
        <p14:creationId xmlns:p14="http://schemas.microsoft.com/office/powerpoint/2010/main" val="3461948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9B7DD-2100-FE23-D077-F11A1FD57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0D987-00D7-D26C-8692-D2629E3A79A1}"/>
              </a:ext>
            </a:extLst>
          </p:cNvPr>
          <p:cNvSpPr>
            <a:spLocks noGrp="1"/>
          </p:cNvSpPr>
          <p:nvPr>
            <p:ph type="title"/>
          </p:nvPr>
        </p:nvSpPr>
        <p:spPr/>
        <p:txBody>
          <a:bodyPr/>
          <a:lstStyle/>
          <a:p>
            <a:r>
              <a:rPr lang="en-US" dirty="0"/>
              <a:t>Sentiment-Based Recommendation Engine</a:t>
            </a:r>
            <a:endParaRPr lang="en-IN" dirty="0"/>
          </a:p>
        </p:txBody>
      </p:sp>
      <p:sp>
        <p:nvSpPr>
          <p:cNvPr id="7" name="Content Placeholder 2">
            <a:extLst>
              <a:ext uri="{FF2B5EF4-FFF2-40B4-BE49-F238E27FC236}">
                <a16:creationId xmlns:a16="http://schemas.microsoft.com/office/drawing/2014/main" id="{503A2F8A-EC23-FCE3-4C53-58B7808D462C}"/>
              </a:ext>
            </a:extLst>
          </p:cNvPr>
          <p:cNvSpPr>
            <a:spLocks noGrp="1"/>
          </p:cNvSpPr>
          <p:nvPr>
            <p:ph idx="1"/>
          </p:nvPr>
        </p:nvSpPr>
        <p:spPr>
          <a:xfrm>
            <a:off x="199505" y="1097279"/>
            <a:ext cx="11779135" cy="5394960"/>
          </a:xfrm>
        </p:spPr>
        <p:txBody>
          <a:bodyPr>
            <a:normAutofit/>
          </a:bodyPr>
          <a:lstStyle/>
          <a:p>
            <a:pPr marL="444500" indent="-406400"/>
            <a:r>
              <a:rPr lang="en-US" sz="2600" dirty="0"/>
              <a:t>The Sentiment-Based Recommendation Engine leverages sentiment analysis to assess students' emotional responses and recommend personalized learning resources. </a:t>
            </a:r>
          </a:p>
          <a:p>
            <a:pPr marL="444500" indent="-406400"/>
            <a:r>
              <a:rPr lang="en-US" sz="2600" dirty="0"/>
              <a:t>By analyzing text inputs (feedback, queries, or reviews), it determines sentiment (positive, neutral, or negative) and suggests relevant training videos using the YouTube API. </a:t>
            </a:r>
          </a:p>
          <a:p>
            <a:pPr marL="444500" indent="-406400"/>
            <a:r>
              <a:rPr lang="en-US" sz="2600" dirty="0"/>
              <a:t>This system enhances learning engagement by tailoring recommendations to students' moods and preferences, ensuring a more effective and adaptive learning experience.</a:t>
            </a:r>
          </a:p>
        </p:txBody>
      </p:sp>
    </p:spTree>
    <p:extLst>
      <p:ext uri="{BB962C8B-B14F-4D97-AF65-F5344CB8AC3E}">
        <p14:creationId xmlns:p14="http://schemas.microsoft.com/office/powerpoint/2010/main" val="37157946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8C99-4942-02E6-0A35-BFCC6AE7C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A5EBE-4429-446C-8C88-358ADDC2D7E4}"/>
              </a:ext>
            </a:extLst>
          </p:cNvPr>
          <p:cNvSpPr>
            <a:spLocks noGrp="1"/>
          </p:cNvSpPr>
          <p:nvPr>
            <p:ph type="title"/>
          </p:nvPr>
        </p:nvSpPr>
        <p:spPr/>
        <p:txBody>
          <a:bodyPr/>
          <a:lstStyle/>
          <a:p>
            <a:r>
              <a:rPr lang="en-US" dirty="0"/>
              <a:t>Placement Process Tracker</a:t>
            </a:r>
            <a:endParaRPr lang="en-IN" dirty="0"/>
          </a:p>
        </p:txBody>
      </p:sp>
      <p:sp>
        <p:nvSpPr>
          <p:cNvPr id="7" name="Content Placeholder 2">
            <a:extLst>
              <a:ext uri="{FF2B5EF4-FFF2-40B4-BE49-F238E27FC236}">
                <a16:creationId xmlns:a16="http://schemas.microsoft.com/office/drawing/2014/main" id="{7F3FF823-1DD1-CA13-9254-29382486CAB3}"/>
              </a:ext>
            </a:extLst>
          </p:cNvPr>
          <p:cNvSpPr>
            <a:spLocks noGrp="1"/>
          </p:cNvSpPr>
          <p:nvPr>
            <p:ph idx="1"/>
          </p:nvPr>
        </p:nvSpPr>
        <p:spPr>
          <a:xfrm>
            <a:off x="199505" y="1097279"/>
            <a:ext cx="11779135" cy="5394960"/>
          </a:xfrm>
        </p:spPr>
        <p:txBody>
          <a:bodyPr>
            <a:normAutofit/>
          </a:bodyPr>
          <a:lstStyle/>
          <a:p>
            <a:pPr marL="482600" indent="-482600"/>
            <a:r>
              <a:rPr lang="en-US" dirty="0"/>
              <a:t>The Placement Process Tracker monitors ongoing and past placement processes, offering real-time status updates, company details, recruitment rounds, and results. </a:t>
            </a:r>
          </a:p>
          <a:p>
            <a:pPr marL="482600" indent="-482600"/>
            <a:r>
              <a:rPr lang="en-US" dirty="0"/>
              <a:t>It helps students stay informed about shortlisting, interview schedules, and final selections, ensuring better preparation and tracking of their job applications. </a:t>
            </a:r>
          </a:p>
          <a:p>
            <a:pPr marL="482600" indent="-482600"/>
            <a:r>
              <a:rPr lang="en-US" dirty="0"/>
              <a:t>This system streamlines the placement experience, providing a structured overview of opportunities and outcomes.</a:t>
            </a:r>
          </a:p>
        </p:txBody>
      </p:sp>
    </p:spTree>
    <p:extLst>
      <p:ext uri="{BB962C8B-B14F-4D97-AF65-F5344CB8AC3E}">
        <p14:creationId xmlns:p14="http://schemas.microsoft.com/office/powerpoint/2010/main" val="734395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E9ED6-F0FB-AA9D-CFE3-376612353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D4C61-FF39-0EF6-19CA-875BC0F1BE6E}"/>
              </a:ext>
            </a:extLst>
          </p:cNvPr>
          <p:cNvSpPr>
            <a:spLocks noGrp="1"/>
          </p:cNvSpPr>
          <p:nvPr>
            <p:ph type="title"/>
          </p:nvPr>
        </p:nvSpPr>
        <p:spPr/>
        <p:txBody>
          <a:bodyPr/>
          <a:lstStyle/>
          <a:p>
            <a:r>
              <a:rPr lang="en-IN" dirty="0"/>
              <a:t>Sample Code</a:t>
            </a:r>
          </a:p>
        </p:txBody>
      </p:sp>
      <p:sp>
        <p:nvSpPr>
          <p:cNvPr id="4" name="Content Placeholder 2">
            <a:extLst>
              <a:ext uri="{FF2B5EF4-FFF2-40B4-BE49-F238E27FC236}">
                <a16:creationId xmlns:a16="http://schemas.microsoft.com/office/drawing/2014/main" id="{E4BF5D6D-1F15-DB29-5DEB-94F7124E7DEC}"/>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Box 8">
            <a:extLst>
              <a:ext uri="{FF2B5EF4-FFF2-40B4-BE49-F238E27FC236}">
                <a16:creationId xmlns:a16="http://schemas.microsoft.com/office/drawing/2014/main" id="{FC54A1CB-4D39-B460-86A8-8AD65EBB641C}"/>
              </a:ext>
            </a:extLst>
          </p:cNvPr>
          <p:cNvSpPr txBox="1"/>
          <p:nvPr/>
        </p:nvSpPr>
        <p:spPr>
          <a:xfrm>
            <a:off x="3492631" y="5127953"/>
            <a:ext cx="4798204" cy="369332"/>
          </a:xfrm>
          <a:prstGeom prst="rect">
            <a:avLst/>
          </a:prstGeom>
          <a:noFill/>
        </p:spPr>
        <p:txBody>
          <a:bodyPr wrap="square" rtlCol="0">
            <a:spAutoFit/>
          </a:bodyPr>
          <a:lstStyle/>
          <a:p>
            <a:pPr algn="ctr"/>
            <a:r>
              <a:rPr lang="en-US" dirty="0"/>
              <a:t> Extraction of Text from Resume</a:t>
            </a:r>
          </a:p>
        </p:txBody>
      </p:sp>
      <p:pic>
        <p:nvPicPr>
          <p:cNvPr id="5" name="Picture 4">
            <a:extLst>
              <a:ext uri="{FF2B5EF4-FFF2-40B4-BE49-F238E27FC236}">
                <a16:creationId xmlns:a16="http://schemas.microsoft.com/office/drawing/2014/main" id="{6A540B3B-36B2-9526-E138-617A47BC7F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9736" y="1957145"/>
            <a:ext cx="7502740" cy="2590141"/>
          </a:xfrm>
          <a:prstGeom prst="rect">
            <a:avLst/>
          </a:prstGeom>
        </p:spPr>
      </p:pic>
    </p:spTree>
    <p:extLst>
      <p:ext uri="{BB962C8B-B14F-4D97-AF65-F5344CB8AC3E}">
        <p14:creationId xmlns:p14="http://schemas.microsoft.com/office/powerpoint/2010/main" val="2642739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4FEBC-C93F-9158-501F-9FAB04AC4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D32CF-87C0-0D09-68CF-0F125F590127}"/>
              </a:ext>
            </a:extLst>
          </p:cNvPr>
          <p:cNvSpPr>
            <a:spLocks noGrp="1"/>
          </p:cNvSpPr>
          <p:nvPr>
            <p:ph type="title"/>
          </p:nvPr>
        </p:nvSpPr>
        <p:spPr/>
        <p:txBody>
          <a:bodyPr/>
          <a:lstStyle/>
          <a:p>
            <a:r>
              <a:rPr lang="en-US" dirty="0"/>
              <a:t>Cont’d…</a:t>
            </a:r>
            <a:endParaRPr lang="en-IN" dirty="0"/>
          </a:p>
        </p:txBody>
      </p:sp>
      <p:sp>
        <p:nvSpPr>
          <p:cNvPr id="4" name="Content Placeholder 2">
            <a:extLst>
              <a:ext uri="{FF2B5EF4-FFF2-40B4-BE49-F238E27FC236}">
                <a16:creationId xmlns:a16="http://schemas.microsoft.com/office/drawing/2014/main" id="{819B2D01-BAF5-DCC6-E4AD-C239F772A6A4}"/>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Box 8">
            <a:extLst>
              <a:ext uri="{FF2B5EF4-FFF2-40B4-BE49-F238E27FC236}">
                <a16:creationId xmlns:a16="http://schemas.microsoft.com/office/drawing/2014/main" id="{783A47E0-6083-2879-896D-B45A21930383}"/>
              </a:ext>
            </a:extLst>
          </p:cNvPr>
          <p:cNvSpPr txBox="1"/>
          <p:nvPr/>
        </p:nvSpPr>
        <p:spPr>
          <a:xfrm>
            <a:off x="2962180" y="6255909"/>
            <a:ext cx="4798204" cy="369332"/>
          </a:xfrm>
          <a:prstGeom prst="rect">
            <a:avLst/>
          </a:prstGeom>
          <a:noFill/>
        </p:spPr>
        <p:txBody>
          <a:bodyPr wrap="square" rtlCol="0">
            <a:spAutoFit/>
          </a:bodyPr>
          <a:lstStyle/>
          <a:p>
            <a:pPr algn="ctr"/>
            <a:r>
              <a:rPr lang="en-US" dirty="0"/>
              <a:t>Bar Graph and Word Cloud</a:t>
            </a:r>
          </a:p>
        </p:txBody>
      </p:sp>
      <p:pic>
        <p:nvPicPr>
          <p:cNvPr id="6" name="Picture 5" descr="A screenshot of a computer code&#10;&#10;AI-generated content may be incorrect.">
            <a:extLst>
              <a:ext uri="{FF2B5EF4-FFF2-40B4-BE49-F238E27FC236}">
                <a16:creationId xmlns:a16="http://schemas.microsoft.com/office/drawing/2014/main" id="{2FA4D0D7-60C7-DB8B-7044-C499399CE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180" y="947651"/>
            <a:ext cx="5048438" cy="5308257"/>
          </a:xfrm>
          <a:prstGeom prst="rect">
            <a:avLst/>
          </a:prstGeom>
        </p:spPr>
      </p:pic>
    </p:spTree>
    <p:extLst>
      <p:ext uri="{BB962C8B-B14F-4D97-AF65-F5344CB8AC3E}">
        <p14:creationId xmlns:p14="http://schemas.microsoft.com/office/powerpoint/2010/main" val="220859635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F4C4D-D336-1E8A-F45B-D4CAFF51B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66BE0-EBB4-1266-EE47-69BD8CC8A630}"/>
              </a:ext>
            </a:extLst>
          </p:cNvPr>
          <p:cNvSpPr>
            <a:spLocks noGrp="1"/>
          </p:cNvSpPr>
          <p:nvPr>
            <p:ph type="title"/>
          </p:nvPr>
        </p:nvSpPr>
        <p:spPr/>
        <p:txBody>
          <a:bodyPr/>
          <a:lstStyle/>
          <a:p>
            <a:r>
              <a:rPr lang="en-US" dirty="0"/>
              <a:t>Cont’d…</a:t>
            </a:r>
            <a:endParaRPr lang="en-IN" dirty="0"/>
          </a:p>
        </p:txBody>
      </p:sp>
      <p:sp>
        <p:nvSpPr>
          <p:cNvPr id="22" name="TextBox 21">
            <a:extLst>
              <a:ext uri="{FF2B5EF4-FFF2-40B4-BE49-F238E27FC236}">
                <a16:creationId xmlns:a16="http://schemas.microsoft.com/office/drawing/2014/main" id="{E8DB0CCB-4CBC-1303-82A1-8C02BFCF86EB}"/>
              </a:ext>
            </a:extLst>
          </p:cNvPr>
          <p:cNvSpPr txBox="1"/>
          <p:nvPr/>
        </p:nvSpPr>
        <p:spPr>
          <a:xfrm>
            <a:off x="4554220" y="6255909"/>
            <a:ext cx="2486055" cy="369332"/>
          </a:xfrm>
          <a:prstGeom prst="rect">
            <a:avLst/>
          </a:prstGeom>
          <a:noFill/>
        </p:spPr>
        <p:txBody>
          <a:bodyPr wrap="square" rtlCol="0">
            <a:spAutoFit/>
          </a:bodyPr>
          <a:lstStyle/>
          <a:p>
            <a:r>
              <a:rPr lang="en-IN" dirty="0"/>
              <a:t>Fetching Videos</a:t>
            </a:r>
          </a:p>
        </p:txBody>
      </p:sp>
      <p:pic>
        <p:nvPicPr>
          <p:cNvPr id="6" name="Picture 5" descr="A screenshot of a computer code&#10;&#10;AI-generated content may be incorrect.">
            <a:extLst>
              <a:ext uri="{FF2B5EF4-FFF2-40B4-BE49-F238E27FC236}">
                <a16:creationId xmlns:a16="http://schemas.microsoft.com/office/drawing/2014/main" id="{05CD86BA-19E0-1AE0-B3BA-B67E2AC5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1097277"/>
            <a:ext cx="6299200" cy="5236033"/>
          </a:xfrm>
          <a:prstGeom prst="rect">
            <a:avLst/>
          </a:prstGeom>
        </p:spPr>
      </p:pic>
    </p:spTree>
    <p:extLst>
      <p:ext uri="{BB962C8B-B14F-4D97-AF65-F5344CB8AC3E}">
        <p14:creationId xmlns:p14="http://schemas.microsoft.com/office/powerpoint/2010/main" val="17674258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fontScale="85000" lnSpcReduction="20000"/>
          </a:bodyPr>
          <a:lstStyle/>
          <a:p>
            <a:pPr marL="461963" indent="-461963">
              <a:buBlip>
                <a:blip r:embed="rId2">
                  <a:extLst>
                    <a:ext uri="{96DAC541-7B7A-43D3-8B79-37D633B846F1}">
                      <asvg:svgBlip xmlns:asvg="http://schemas.microsoft.com/office/drawing/2016/SVG/main" r:embed="rId3"/>
                    </a:ext>
                  </a:extLst>
                </a:blip>
              </a:buBlip>
            </a:pPr>
            <a:r>
              <a:rPr lang="en-US" dirty="0"/>
              <a:t>Introduction</a:t>
            </a:r>
          </a:p>
          <a:p>
            <a:pPr marL="461963" indent="-461963">
              <a:buBlip>
                <a:blip r:embed="rId2">
                  <a:extLst>
                    <a:ext uri="{96DAC541-7B7A-43D3-8B79-37D633B846F1}">
                      <asvg:svgBlip xmlns:asvg="http://schemas.microsoft.com/office/drawing/2016/SVG/main" r:embed="rId3"/>
                    </a:ext>
                  </a:extLst>
                </a:blip>
              </a:buBlip>
            </a:pPr>
            <a:r>
              <a:rPr lang="en-US" dirty="0"/>
              <a:t>Literature Survey</a:t>
            </a:r>
          </a:p>
          <a:p>
            <a:pPr marL="461963" indent="-461963">
              <a:buBlip>
                <a:blip r:embed="rId2">
                  <a:extLst>
                    <a:ext uri="{96DAC541-7B7A-43D3-8B79-37D633B846F1}">
                      <asvg:svgBlip xmlns:asvg="http://schemas.microsoft.com/office/drawing/2016/SVG/main" r:embed="rId3"/>
                    </a:ext>
                  </a:extLst>
                </a:blip>
              </a:buBlip>
            </a:pPr>
            <a:r>
              <a:rPr lang="en-US" dirty="0"/>
              <a:t>Existing System</a:t>
            </a:r>
          </a:p>
          <a:p>
            <a:pPr marL="461963" indent="-461963">
              <a:buBlip>
                <a:blip r:embed="rId2">
                  <a:extLst>
                    <a:ext uri="{96DAC541-7B7A-43D3-8B79-37D633B846F1}">
                      <asvg:svgBlip xmlns:asvg="http://schemas.microsoft.com/office/drawing/2016/SVG/main" r:embed="rId3"/>
                    </a:ext>
                  </a:extLst>
                </a:blip>
              </a:buBlip>
            </a:pPr>
            <a:r>
              <a:rPr lang="en-US" dirty="0"/>
              <a:t>Proposed System</a:t>
            </a:r>
          </a:p>
          <a:p>
            <a:pPr marL="461963" indent="-461963">
              <a:buBlip>
                <a:blip r:embed="rId2">
                  <a:extLst>
                    <a:ext uri="{96DAC541-7B7A-43D3-8B79-37D633B846F1}">
                      <asvg:svgBlip xmlns:asvg="http://schemas.microsoft.com/office/drawing/2016/SVG/main" r:embed="rId3"/>
                    </a:ext>
                  </a:extLst>
                </a:blip>
              </a:buBlip>
            </a:pPr>
            <a:r>
              <a:rPr lang="en-US" dirty="0"/>
              <a:t>Objectives</a:t>
            </a:r>
          </a:p>
          <a:p>
            <a:pPr marL="461963" indent="-461963">
              <a:buBlip>
                <a:blip r:embed="rId2">
                  <a:extLst>
                    <a:ext uri="{96DAC541-7B7A-43D3-8B79-37D633B846F1}">
                      <asvg:svgBlip xmlns:asvg="http://schemas.microsoft.com/office/drawing/2016/SVG/main" r:embed="rId3"/>
                    </a:ext>
                  </a:extLst>
                </a:blip>
              </a:buBlip>
            </a:pPr>
            <a:r>
              <a:rPr lang="en-US" dirty="0"/>
              <a:t>Requirements (functional and nonfunctional)</a:t>
            </a:r>
          </a:p>
          <a:p>
            <a:pPr marL="461963" indent="-461963">
              <a:buBlip>
                <a:blip r:embed="rId2">
                  <a:extLst>
                    <a:ext uri="{96DAC541-7B7A-43D3-8B79-37D633B846F1}">
                      <asvg:svgBlip xmlns:asvg="http://schemas.microsoft.com/office/drawing/2016/SVG/main" r:embed="rId3"/>
                    </a:ext>
                  </a:extLst>
                </a:blip>
              </a:buBlip>
            </a:pPr>
            <a:r>
              <a:rPr lang="en-US" dirty="0"/>
              <a:t>System Architecture</a:t>
            </a:r>
          </a:p>
          <a:p>
            <a:pPr marL="461963" indent="-461963">
              <a:buBlip>
                <a:blip r:embed="rId2">
                  <a:extLst>
                    <a:ext uri="{96DAC541-7B7A-43D3-8B79-37D633B846F1}">
                      <asvg:svgBlip xmlns:asvg="http://schemas.microsoft.com/office/drawing/2016/SVG/main" r:embed="rId3"/>
                    </a:ext>
                  </a:extLst>
                </a:blip>
              </a:buBlip>
            </a:pPr>
            <a:r>
              <a:rPr lang="en-US" dirty="0"/>
              <a:t>Data Flow Diagram / UML / ER </a:t>
            </a:r>
          </a:p>
          <a:p>
            <a:pPr marL="461963" indent="-461963">
              <a:buBlip>
                <a:blip r:embed="rId2">
                  <a:extLst>
                    <a:ext uri="{96DAC541-7B7A-43D3-8B79-37D633B846F1}">
                      <asvg:svgBlip xmlns:asvg="http://schemas.microsoft.com/office/drawing/2016/SVG/main" r:embed="rId3"/>
                    </a:ext>
                  </a:extLst>
                </a:blip>
              </a:buBlip>
            </a:pPr>
            <a:r>
              <a:rPr lang="en-US" dirty="0"/>
              <a:t>Implementation</a:t>
            </a:r>
          </a:p>
          <a:p>
            <a:pPr marL="461963" indent="-461963">
              <a:buBlip>
                <a:blip r:embed="rId2">
                  <a:extLst>
                    <a:ext uri="{96DAC541-7B7A-43D3-8B79-37D633B846F1}">
                      <asvg:svgBlip xmlns:asvg="http://schemas.microsoft.com/office/drawing/2016/SVG/main" r:embed="rId3"/>
                    </a:ext>
                  </a:extLst>
                </a:blip>
              </a:buBlip>
            </a:pPr>
            <a:r>
              <a:rPr lang="en-US" dirty="0"/>
              <a:t>Sample Code</a:t>
            </a:r>
          </a:p>
          <a:p>
            <a:pPr marL="461963" indent="-461963">
              <a:buBlip>
                <a:blip r:embed="rId2">
                  <a:extLst>
                    <a:ext uri="{96DAC541-7B7A-43D3-8B79-37D633B846F1}">
                      <asvg:svgBlip xmlns:asvg="http://schemas.microsoft.com/office/drawing/2016/SVG/main" r:embed="rId3"/>
                    </a:ext>
                  </a:extLst>
                </a:blip>
              </a:buBlip>
            </a:pPr>
            <a:r>
              <a:rPr lang="en-US" dirty="0"/>
              <a:t>Results (Screenshots)</a:t>
            </a:r>
          </a:p>
          <a:p>
            <a:pPr marL="461963" indent="-461963">
              <a:buBlip>
                <a:blip r:embed="rId2">
                  <a:extLst>
                    <a:ext uri="{96DAC541-7B7A-43D3-8B79-37D633B846F1}">
                      <asvg:svgBlip xmlns:asvg="http://schemas.microsoft.com/office/drawing/2016/SVG/main" r:embed="rId3"/>
                    </a:ext>
                  </a:extLst>
                </a:blip>
              </a:buBlip>
            </a:pPr>
            <a:r>
              <a:rPr lang="en-US" dirty="0"/>
              <a:t>Conclusion</a:t>
            </a:r>
          </a:p>
          <a:p>
            <a:pPr marL="461963" indent="-461963">
              <a:buBlip>
                <a:blip r:embed="rId2">
                  <a:extLst>
                    <a:ext uri="{96DAC541-7B7A-43D3-8B79-37D633B846F1}">
                      <asvg:svgBlip xmlns:asvg="http://schemas.microsoft.com/office/drawing/2016/SVG/main" r:embed="rId3"/>
                    </a:ext>
                  </a:extLst>
                </a:blip>
              </a:buBlip>
            </a:pPr>
            <a:r>
              <a:rPr lang="en-US" dirty="0"/>
              <a:t>References</a:t>
            </a:r>
          </a:p>
          <a:p>
            <a:pPr marL="461963" indent="-461963">
              <a:buBlip>
                <a:blip r:embed="rId2">
                  <a:extLst>
                    <a:ext uri="{96DAC541-7B7A-43D3-8B79-37D633B846F1}">
                      <asvg:svgBlip xmlns:asvg="http://schemas.microsoft.com/office/drawing/2016/SVG/main" r:embed="rId3"/>
                    </a:ext>
                  </a:extLst>
                </a:blip>
              </a:buBlip>
            </a:pPr>
            <a:r>
              <a:rPr lang="en-US" dirty="0"/>
              <a:t>Paper submission proof</a:t>
            </a:r>
          </a:p>
        </p:txBody>
      </p:sp>
      <p:sp>
        <p:nvSpPr>
          <p:cNvPr id="4" name="Date Placeholder 3">
            <a:extLst>
              <a:ext uri="{FF2B5EF4-FFF2-40B4-BE49-F238E27FC236}">
                <a16:creationId xmlns:a16="http://schemas.microsoft.com/office/drawing/2014/main" id="{5C2F3511-91C8-001B-1BE0-DC142E340687}"/>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3</a:t>
            </a:fld>
            <a:endParaRPr lang="en-IN"/>
          </a:p>
        </p:txBody>
      </p:sp>
    </p:spTree>
    <p:extLst>
      <p:ext uri="{BB962C8B-B14F-4D97-AF65-F5344CB8AC3E}">
        <p14:creationId xmlns:p14="http://schemas.microsoft.com/office/powerpoint/2010/main" val="53209461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134AF-34F5-745D-2443-0D529E6E0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ACE06-346D-2965-2E63-00460DC98343}"/>
              </a:ext>
            </a:extLst>
          </p:cNvPr>
          <p:cNvSpPr>
            <a:spLocks noGrp="1"/>
          </p:cNvSpPr>
          <p:nvPr>
            <p:ph type="title"/>
          </p:nvPr>
        </p:nvSpPr>
        <p:spPr/>
        <p:txBody>
          <a:bodyPr>
            <a:normAutofit fontScale="90000"/>
          </a:bodyPr>
          <a:lstStyle/>
          <a:p>
            <a:r>
              <a:rPr lang="en-IN" dirty="0"/>
              <a:t>(</a:t>
            </a:r>
            <a:r>
              <a:rPr lang="en-US" dirty="0"/>
              <a:t>Results (Screenshots) - </a:t>
            </a:r>
            <a:r>
              <a:rPr lang="en-IN" dirty="0"/>
              <a:t>Company Process</a:t>
            </a:r>
            <a:br>
              <a:rPr lang="en-IN" dirty="0"/>
            </a:br>
            <a:endParaRPr lang="en-IN" dirty="0"/>
          </a:p>
        </p:txBody>
      </p:sp>
      <p:sp>
        <p:nvSpPr>
          <p:cNvPr id="4" name="Text Placeholder 3">
            <a:extLst>
              <a:ext uri="{FF2B5EF4-FFF2-40B4-BE49-F238E27FC236}">
                <a16:creationId xmlns:a16="http://schemas.microsoft.com/office/drawing/2014/main" id="{EFC957F3-2084-38D0-4CED-F0C634E10027}"/>
              </a:ext>
            </a:extLst>
          </p:cNvPr>
          <p:cNvSpPr>
            <a:spLocks noGrp="1"/>
          </p:cNvSpPr>
          <p:nvPr>
            <p:ph type="body" idx="1"/>
          </p:nvPr>
        </p:nvSpPr>
        <p:spPr/>
        <p:txBody>
          <a:bodyPr/>
          <a:lstStyle/>
          <a:p>
            <a:endParaRPr lang="en-US" dirty="0"/>
          </a:p>
        </p:txBody>
      </p:sp>
      <p:pic>
        <p:nvPicPr>
          <p:cNvPr id="5" name="Picture 4" descr="A screenshot of a computer&#10;&#10;AI-generated content may be incorrect.">
            <a:extLst>
              <a:ext uri="{FF2B5EF4-FFF2-40B4-BE49-F238E27FC236}">
                <a16:creationId xmlns:a16="http://schemas.microsoft.com/office/drawing/2014/main" id="{94D4D98F-235A-238D-FB04-821CE046D0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541" y="1097277"/>
            <a:ext cx="9897762" cy="5291166"/>
          </a:xfrm>
          <a:prstGeom prst="rect">
            <a:avLst/>
          </a:prstGeom>
        </p:spPr>
      </p:pic>
    </p:spTree>
    <p:extLst>
      <p:ext uri="{BB962C8B-B14F-4D97-AF65-F5344CB8AC3E}">
        <p14:creationId xmlns:p14="http://schemas.microsoft.com/office/powerpoint/2010/main" val="3586895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BF55-8669-6C33-6327-E250B3592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1473D-B521-A6B0-35FA-C46150120D16}"/>
              </a:ext>
            </a:extLst>
          </p:cNvPr>
          <p:cNvSpPr>
            <a:spLocks noGrp="1"/>
          </p:cNvSpPr>
          <p:nvPr>
            <p:ph type="title"/>
          </p:nvPr>
        </p:nvSpPr>
        <p:spPr/>
        <p:txBody>
          <a:bodyPr>
            <a:normAutofit fontScale="90000"/>
          </a:bodyPr>
          <a:lstStyle/>
          <a:p>
            <a:r>
              <a:rPr lang="en-IN" dirty="0"/>
              <a:t>NLP – Resume Scanner</a:t>
            </a:r>
            <a:br>
              <a:rPr lang="en-IN" dirty="0"/>
            </a:br>
            <a:endParaRPr lang="en-IN" dirty="0"/>
          </a:p>
        </p:txBody>
      </p:sp>
      <p:sp>
        <p:nvSpPr>
          <p:cNvPr id="4" name="Text Placeholder 3">
            <a:extLst>
              <a:ext uri="{FF2B5EF4-FFF2-40B4-BE49-F238E27FC236}">
                <a16:creationId xmlns:a16="http://schemas.microsoft.com/office/drawing/2014/main" id="{8FF95C73-B5A8-F4B2-0356-788D90C0E555}"/>
              </a:ext>
            </a:extLst>
          </p:cNvPr>
          <p:cNvSpPr>
            <a:spLocks noGrp="1"/>
          </p:cNvSpPr>
          <p:nvPr>
            <p:ph type="body" idx="1"/>
          </p:nvPr>
        </p:nvSpPr>
        <p:spPr/>
        <p:txBody>
          <a:bodyPr/>
          <a:lstStyle/>
          <a:p>
            <a:endParaRPr lang="en-US" dirty="0"/>
          </a:p>
        </p:txBody>
      </p:sp>
      <p:pic>
        <p:nvPicPr>
          <p:cNvPr id="7" name="Picture 6" descr="A screenshot of a computer&#10;&#10;AI-generated content may be incorrect.">
            <a:extLst>
              <a:ext uri="{FF2B5EF4-FFF2-40B4-BE49-F238E27FC236}">
                <a16:creationId xmlns:a16="http://schemas.microsoft.com/office/drawing/2014/main" id="{EFA04CBE-120A-DD64-FFEC-9D0130850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03" y="1188716"/>
            <a:ext cx="9218139" cy="5303523"/>
          </a:xfrm>
          <a:prstGeom prst="rect">
            <a:avLst/>
          </a:prstGeom>
        </p:spPr>
      </p:pic>
    </p:spTree>
    <p:extLst>
      <p:ext uri="{BB962C8B-B14F-4D97-AF65-F5344CB8AC3E}">
        <p14:creationId xmlns:p14="http://schemas.microsoft.com/office/powerpoint/2010/main" val="2427909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7A61-C1BE-6F74-557F-2F6559288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2A0AC-8969-ED12-8BF5-247499C10170}"/>
              </a:ext>
            </a:extLst>
          </p:cNvPr>
          <p:cNvSpPr>
            <a:spLocks noGrp="1"/>
          </p:cNvSpPr>
          <p:nvPr>
            <p:ph type="title"/>
          </p:nvPr>
        </p:nvSpPr>
        <p:spPr/>
        <p:txBody>
          <a:bodyPr>
            <a:normAutofit fontScale="90000"/>
          </a:bodyPr>
          <a:lstStyle/>
          <a:p>
            <a:r>
              <a:rPr lang="en-IN" dirty="0"/>
              <a:t>Course Recommendations</a:t>
            </a:r>
            <a:br>
              <a:rPr lang="en-IN" dirty="0"/>
            </a:br>
            <a:endParaRPr lang="en-IN" dirty="0"/>
          </a:p>
        </p:txBody>
      </p:sp>
      <p:sp>
        <p:nvSpPr>
          <p:cNvPr id="4" name="Text Placeholder 3">
            <a:extLst>
              <a:ext uri="{FF2B5EF4-FFF2-40B4-BE49-F238E27FC236}">
                <a16:creationId xmlns:a16="http://schemas.microsoft.com/office/drawing/2014/main" id="{05DD89AF-32D5-216C-23BA-1CE22E7DADDC}"/>
              </a:ext>
            </a:extLst>
          </p:cNvPr>
          <p:cNvSpPr>
            <a:spLocks noGrp="1"/>
          </p:cNvSpPr>
          <p:nvPr>
            <p:ph type="body" idx="1"/>
          </p:nvPr>
        </p:nvSpPr>
        <p:spPr/>
        <p:txBody>
          <a:bodyPr/>
          <a:lstStyle/>
          <a:p>
            <a:endParaRPr lang="en-US" dirty="0"/>
          </a:p>
        </p:txBody>
      </p:sp>
      <p:pic>
        <p:nvPicPr>
          <p:cNvPr id="5" name="Picture 4" descr="A screenshot of a course&#10;&#10;AI-generated content may be incorrect.">
            <a:extLst>
              <a:ext uri="{FF2B5EF4-FFF2-40B4-BE49-F238E27FC236}">
                <a16:creationId xmlns:a16="http://schemas.microsoft.com/office/drawing/2014/main" id="{BD48F06E-5490-2509-BAB9-DBE6D4340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733" y="1147941"/>
            <a:ext cx="10270527" cy="5293633"/>
          </a:xfrm>
          <a:prstGeom prst="rect">
            <a:avLst/>
          </a:prstGeom>
        </p:spPr>
      </p:pic>
    </p:spTree>
    <p:extLst>
      <p:ext uri="{BB962C8B-B14F-4D97-AF65-F5344CB8AC3E}">
        <p14:creationId xmlns:p14="http://schemas.microsoft.com/office/powerpoint/2010/main" val="6423090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E3ED6-84BC-4417-B82E-3547B762A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32397-1F27-D06C-7EFA-4970E720A817}"/>
              </a:ext>
            </a:extLst>
          </p:cNvPr>
          <p:cNvSpPr>
            <a:spLocks noGrp="1"/>
          </p:cNvSpPr>
          <p:nvPr>
            <p:ph type="title"/>
          </p:nvPr>
        </p:nvSpPr>
        <p:spPr/>
        <p:txBody>
          <a:bodyPr>
            <a:normAutofit fontScale="90000"/>
          </a:bodyPr>
          <a:lstStyle/>
          <a:p>
            <a:r>
              <a:rPr lang="en-IN" dirty="0"/>
              <a:t>Conclusion</a:t>
            </a:r>
            <a:br>
              <a:rPr lang="en-IN" dirty="0"/>
            </a:br>
            <a:endParaRPr lang="en-IN" dirty="0"/>
          </a:p>
        </p:txBody>
      </p:sp>
      <p:sp>
        <p:nvSpPr>
          <p:cNvPr id="4" name="Text Placeholder 3">
            <a:extLst>
              <a:ext uri="{FF2B5EF4-FFF2-40B4-BE49-F238E27FC236}">
                <a16:creationId xmlns:a16="http://schemas.microsoft.com/office/drawing/2014/main" id="{0C1ED132-6ED7-0B28-6933-2BAFEB40EC13}"/>
              </a:ext>
            </a:extLst>
          </p:cNvPr>
          <p:cNvSpPr>
            <a:spLocks noGrp="1"/>
          </p:cNvSpPr>
          <p:nvPr>
            <p:ph type="body" idx="1"/>
          </p:nvPr>
        </p:nvSpPr>
        <p:spPr/>
        <p:txBody>
          <a:bodyPr>
            <a:normAutofit/>
          </a:bodyPr>
          <a:lstStyle/>
          <a:p>
            <a:pPr marL="571500" indent="-571500"/>
            <a:r>
              <a:rPr lang="en-IN" dirty="0"/>
              <a:t>The successful implementation of this project demonstrates its effectiveness in overcoming challenges using Python, Django, and machine learning libraries.</a:t>
            </a:r>
          </a:p>
          <a:p>
            <a:pPr marL="571500" indent="-571500"/>
            <a:r>
              <a:rPr lang="en-IN" dirty="0"/>
              <a:t>Through systematic analysis, design, implementation, and testing, the system has been fine-tuned to achieve its objectives, providing improved accuracy, faster processing, and a seamless user experience.</a:t>
            </a:r>
          </a:p>
          <a:p>
            <a:pPr marL="571500" indent="-571500"/>
            <a:r>
              <a:rPr lang="en-IN" dirty="0"/>
              <a:t>The results demonstrate that AI-driven approaches enhance efficiency, decision-making, and accuracy while reducing computational complexity.</a:t>
            </a:r>
          </a:p>
          <a:p>
            <a:pPr marL="571500" indent="-571500"/>
            <a:r>
              <a:rPr lang="en-US" dirty="0"/>
              <a:t>Overall, this project serves as a strong foundation for further research and development, demonstrating the potential of intelligent automation and AI-powered solutions in addressing complex challenges.</a:t>
            </a:r>
          </a:p>
          <a:p>
            <a:pPr marL="571500" indent="-571500"/>
            <a:endParaRPr lang="en-US" dirty="0"/>
          </a:p>
        </p:txBody>
      </p:sp>
    </p:spTree>
    <p:extLst>
      <p:ext uri="{BB962C8B-B14F-4D97-AF65-F5344CB8AC3E}">
        <p14:creationId xmlns:p14="http://schemas.microsoft.com/office/powerpoint/2010/main" val="328276313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34</a:t>
            </a:fld>
            <a:endParaRPr/>
          </a:p>
        </p:txBody>
      </p:sp>
      <p:sp>
        <p:nvSpPr>
          <p:cNvPr id="96" name="Title 1"/>
          <p:cNvSpPr txBox="1">
            <a:spLocks noGrp="1"/>
          </p:cNvSpPr>
          <p:nvPr>
            <p:ph type="title"/>
          </p:nvPr>
        </p:nvSpPr>
        <p:spPr>
          <a:xfrm>
            <a:off x="-4" y="232759"/>
            <a:ext cx="12192003" cy="714893"/>
          </a:xfrm>
          <a:prstGeom prst="rect">
            <a:avLst/>
          </a:prstGeom>
        </p:spPr>
        <p:txBody>
          <a:bodyPr/>
          <a:lstStyle/>
          <a:p>
            <a:r>
              <a:rPr dirty="0"/>
              <a:t>Reference</a:t>
            </a:r>
            <a:r>
              <a:rPr lang="en-US" dirty="0"/>
              <a:t>s</a:t>
            </a:r>
            <a:endParaRPr dirty="0"/>
          </a:p>
        </p:txBody>
      </p:sp>
      <p:sp>
        <p:nvSpPr>
          <p:cNvPr id="97" name="Content Placeholder 2"/>
          <p:cNvSpPr txBox="1">
            <a:spLocks noGrp="1"/>
          </p:cNvSpPr>
          <p:nvPr>
            <p:ph type="body" idx="1"/>
          </p:nvPr>
        </p:nvSpPr>
        <p:spPr>
          <a:xfrm>
            <a:off x="199504" y="1097276"/>
            <a:ext cx="11779137" cy="5967553"/>
          </a:xfrm>
          <a:prstGeom prst="rect">
            <a:avLst/>
          </a:prstGeom>
        </p:spPr>
        <p:txBody>
          <a:bodyPr/>
          <a:lstStyle/>
          <a:p>
            <a:pPr marL="546100" indent="-546100">
              <a:lnSpc>
                <a:spcPct val="81000"/>
              </a:lnSpc>
              <a:buFontTx/>
              <a:buChar char="[1]."/>
              <a:defRPr sz="2300"/>
            </a:pPr>
            <a:r>
              <a:rPr dirty="0"/>
              <a:t>Prasanna </a:t>
            </a:r>
            <a:r>
              <a:rPr dirty="0" err="1"/>
              <a:t>Kandekar</a:t>
            </a:r>
            <a:r>
              <a:rPr dirty="0"/>
              <a:t>, </a:t>
            </a:r>
            <a:r>
              <a:rPr dirty="0" err="1"/>
              <a:t>Manjiri</a:t>
            </a:r>
            <a:r>
              <a:rPr dirty="0"/>
              <a:t> Raut, "Smart Preparation Web Application for Placements Using Machine Learning" International Research Journal of Engineering and Technology (IRJET), Volume: 11, Issue: 03, Mar 2024 </a:t>
            </a:r>
            <a:endParaRPr sz="2200" dirty="0"/>
          </a:p>
          <a:p>
            <a:pPr marL="546100" indent="-546100">
              <a:lnSpc>
                <a:spcPct val="81000"/>
              </a:lnSpc>
              <a:buFontTx/>
              <a:buChar char="[2]."/>
              <a:defRPr sz="2300"/>
            </a:pPr>
            <a:r>
              <a:rPr dirty="0"/>
              <a:t>Kale, Anand, et al. "Enhancing Student Placement with Cross-Platform Application.“</a:t>
            </a:r>
            <a:endParaRPr sz="2200" dirty="0"/>
          </a:p>
          <a:p>
            <a:pPr marL="546100" indent="-546100">
              <a:lnSpc>
                <a:spcPct val="81000"/>
              </a:lnSpc>
              <a:buFontTx/>
              <a:buChar char="[3]."/>
              <a:defRPr sz="2300"/>
            </a:pPr>
            <a:r>
              <a:rPr dirty="0"/>
              <a:t>José-García, Adán, et al. "C3-IoC: A career guidance system for assessing student skills using machine learning and network </a:t>
            </a:r>
            <a:r>
              <a:rPr dirty="0" err="1"/>
              <a:t>visualisation</a:t>
            </a:r>
            <a:r>
              <a:rPr dirty="0"/>
              <a:t>." International Journal of Artificial Intelligence in Education 33.4 (2023): 1092-1119.</a:t>
            </a:r>
            <a:endParaRPr sz="2200" dirty="0"/>
          </a:p>
          <a:p>
            <a:pPr marL="546100" indent="-546100">
              <a:lnSpc>
                <a:spcPct val="81000"/>
              </a:lnSpc>
              <a:buFontTx/>
              <a:buChar char="[4]."/>
              <a:defRPr sz="2300"/>
            </a:pPr>
            <a:r>
              <a:rPr dirty="0"/>
              <a:t>Shanmugam, P., </a:t>
            </a:r>
            <a:r>
              <a:rPr dirty="0" err="1"/>
              <a:t>Janhavi</a:t>
            </a:r>
            <a:r>
              <a:rPr dirty="0"/>
              <a:t> Lenka, and M. Yousuf Suhail. "Enhancing Student Placement Preparation Through Web Application." Available at SSRN 4834698 (2024).</a:t>
            </a:r>
            <a:endParaRPr sz="2200" dirty="0"/>
          </a:p>
          <a:p>
            <a:pPr marL="546100" indent="-546100">
              <a:lnSpc>
                <a:spcPct val="81000"/>
              </a:lnSpc>
              <a:buFontTx/>
              <a:buChar char="[5]."/>
              <a:defRPr sz="2300"/>
            </a:pPr>
            <a:r>
              <a:rPr dirty="0"/>
              <a:t>Dr. Gauri </a:t>
            </a:r>
            <a:r>
              <a:rPr dirty="0" err="1"/>
              <a:t>Dhopavkar</a:t>
            </a:r>
            <a:r>
              <a:rPr dirty="0"/>
              <a:t>, </a:t>
            </a:r>
            <a:r>
              <a:rPr dirty="0" err="1"/>
              <a:t>Toshit</a:t>
            </a:r>
            <a:r>
              <a:rPr dirty="0"/>
              <a:t> </a:t>
            </a:r>
            <a:r>
              <a:rPr dirty="0" err="1"/>
              <a:t>Kale,"An</a:t>
            </a:r>
            <a:r>
              <a:rPr dirty="0"/>
              <a:t> Integrated Web Application for Training and Placement" Mathematical Statistician and Engineering Applications &amp; 2022, Vol. 71 No. 4 (2022).</a:t>
            </a:r>
            <a:endParaRPr sz="2200" dirty="0"/>
          </a:p>
          <a:p>
            <a:pPr marL="546100" indent="-546100">
              <a:lnSpc>
                <a:spcPct val="81000"/>
              </a:lnSpc>
              <a:buFontTx/>
              <a:buChar char="[6]."/>
              <a:defRPr sz="2300"/>
            </a:pPr>
            <a:r>
              <a:rPr dirty="0"/>
              <a:t>Fiza Kousar1, Gandharva V Hegde, "Design and Development of Department Placement Portal using MERN Technology.” International Advanced Research Journal in Science, Engineering and Technology &amp; 2022, Vol. 9, Issue 1, January 2022.</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35</a:t>
            </a:fld>
            <a:endParaRPr/>
          </a:p>
        </p:txBody>
      </p:sp>
      <p:sp>
        <p:nvSpPr>
          <p:cNvPr id="105" name="Rectangle 1"/>
          <p:cNvSpPr txBox="1"/>
          <p:nvPr/>
        </p:nvSpPr>
        <p:spPr>
          <a:xfrm>
            <a:off x="2799332" y="2375669"/>
            <a:ext cx="6774021" cy="144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07000"/>
              </a:lnSpc>
              <a:spcBef>
                <a:spcPts val="800"/>
              </a:spcBef>
              <a:defRPr sz="9600" i="1">
                <a:solidFill>
                  <a:srgbClr val="FF6600"/>
                </a:solidFill>
                <a:effectLst>
                  <a:outerShdw blurRad="38100" dist="25400" dir="5400000" rotWithShape="0">
                    <a:srgbClr val="6E747A">
                      <a:alpha val="43000"/>
                    </a:srgbClr>
                  </a:outerShdw>
                </a:effectLst>
                <a:latin typeface="Times New Roman"/>
                <a:ea typeface="Times New Roman"/>
                <a:cs typeface="Times New Roman"/>
                <a:sym typeface="Times New Roman"/>
              </a:defRPr>
            </a:lvl1pPr>
          </a:lstStyle>
          <a:p>
            <a:r>
              <a:t>Any Queries?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36</a:t>
            </a:fld>
            <a:endParaRPr/>
          </a:p>
        </p:txBody>
      </p:sp>
      <p:sp>
        <p:nvSpPr>
          <p:cNvPr id="108" name="Rectangle 1"/>
          <p:cNvSpPr txBox="1"/>
          <p:nvPr/>
        </p:nvSpPr>
        <p:spPr>
          <a:xfrm>
            <a:off x="2799332" y="2375669"/>
            <a:ext cx="6460291" cy="144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07000"/>
              </a:lnSpc>
              <a:spcBef>
                <a:spcPts val="800"/>
              </a:spcBef>
              <a:defRPr sz="9600" i="1">
                <a:solidFill>
                  <a:srgbClr val="FF6600"/>
                </a:solidFill>
                <a:effectLst>
                  <a:outerShdw blurRad="38100" dist="25400" dir="5400000" rotWithShape="0">
                    <a:srgbClr val="6E747A">
                      <a:alpha val="43000"/>
                    </a:srgbClr>
                  </a:outerShdw>
                </a:effectLst>
                <a:latin typeface="Times New Roman"/>
                <a:ea typeface="Times New Roman"/>
                <a:cs typeface="Times New Roman"/>
                <a:sym typeface="Times New Roman"/>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4</a:t>
            </a:fld>
            <a:endParaRPr/>
          </a:p>
        </p:txBody>
      </p:sp>
      <p:sp>
        <p:nvSpPr>
          <p:cNvPr id="68" name="Title 1"/>
          <p:cNvSpPr txBox="1">
            <a:spLocks noGrp="1"/>
          </p:cNvSpPr>
          <p:nvPr>
            <p:ph type="title"/>
          </p:nvPr>
        </p:nvSpPr>
        <p:spPr>
          <a:xfrm>
            <a:off x="-4" y="232759"/>
            <a:ext cx="12192003" cy="714893"/>
          </a:xfrm>
          <a:prstGeom prst="rect">
            <a:avLst/>
          </a:prstGeom>
        </p:spPr>
        <p:txBody>
          <a:bodyPr/>
          <a:lstStyle/>
          <a:p>
            <a:r>
              <a:t>Introduction</a:t>
            </a:r>
          </a:p>
        </p:txBody>
      </p:sp>
      <p:sp>
        <p:nvSpPr>
          <p:cNvPr id="69" name="Content Placeholder 2"/>
          <p:cNvSpPr txBox="1">
            <a:spLocks noGrp="1"/>
          </p:cNvSpPr>
          <p:nvPr>
            <p:ph type="body" idx="1"/>
          </p:nvPr>
        </p:nvSpPr>
        <p:spPr>
          <a:xfrm>
            <a:off x="0" y="1066800"/>
            <a:ext cx="11978641" cy="5425441"/>
          </a:xfrm>
          <a:prstGeom prst="rect">
            <a:avLst/>
          </a:prstGeom>
        </p:spPr>
        <p:txBody>
          <a:bodyPr/>
          <a:lstStyle/>
          <a:p>
            <a:pPr marL="533400" indent="-457200"/>
            <a:r>
              <a:rPr dirty="0"/>
              <a:t>The increasing competition in the job market has highlighted the importance of equipping students with the skills and knowledge required to meet the expectations of recruiters and excel in placement processes.</a:t>
            </a:r>
            <a:endParaRPr lang="en-US" dirty="0"/>
          </a:p>
          <a:p>
            <a:pPr marL="533400" indent="-457200"/>
            <a:r>
              <a:rPr dirty="0"/>
              <a:t>Educational institutions often face challenges in effectively managing placement statistics, monitoring student progress and providing tailored resources to enhance career readiness.</a:t>
            </a:r>
            <a:endParaRPr lang="en-US" dirty="0"/>
          </a:p>
          <a:p>
            <a:pPr marL="533400" indent="-457200"/>
            <a:r>
              <a:rPr dirty="0"/>
              <a:t>Traditional approaches to career development and placement management are limited in their ability to provide actionable insights, personalized recommendations and efficient support for both students and recruiters.</a:t>
            </a:r>
            <a:endParaRPr lang="en-US" dirty="0"/>
          </a:p>
          <a:p>
            <a:pPr marL="533400" indent="-457200"/>
            <a:r>
              <a:rPr dirty="0"/>
              <a:t>Students frequently encounter difficulties in aligning their resumes and skillsets with the requirements of hiring companies, while recruiters struggle to identify suitable candidates efficiently.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5</a:t>
            </a:fld>
            <a:endParaRPr/>
          </a:p>
        </p:txBody>
      </p:sp>
      <p:sp>
        <p:nvSpPr>
          <p:cNvPr id="72" name="Title 1"/>
          <p:cNvSpPr txBox="1">
            <a:spLocks noGrp="1"/>
          </p:cNvSpPr>
          <p:nvPr>
            <p:ph type="title"/>
          </p:nvPr>
        </p:nvSpPr>
        <p:spPr>
          <a:xfrm>
            <a:off x="-4" y="232759"/>
            <a:ext cx="12192003" cy="714893"/>
          </a:xfrm>
          <a:prstGeom prst="rect">
            <a:avLst/>
          </a:prstGeom>
        </p:spPr>
        <p:txBody>
          <a:bodyPr/>
          <a:lstStyle>
            <a:lvl1pPr algn="just"/>
          </a:lstStyle>
          <a:p>
            <a:r>
              <a:t>Literature Survey</a:t>
            </a:r>
          </a:p>
        </p:txBody>
      </p:sp>
      <p:graphicFrame>
        <p:nvGraphicFramePr>
          <p:cNvPr id="73" name="Table 3"/>
          <p:cNvGraphicFramePr/>
          <p:nvPr>
            <p:extLst>
              <p:ext uri="{D42A27DB-BD31-4B8C-83A1-F6EECF244321}">
                <p14:modId xmlns:p14="http://schemas.microsoft.com/office/powerpoint/2010/main" val="879368958"/>
              </p:ext>
            </p:extLst>
          </p:nvPr>
        </p:nvGraphicFramePr>
        <p:xfrm>
          <a:off x="165169" y="1009481"/>
          <a:ext cx="11628020" cy="5434527"/>
        </p:xfrm>
        <a:graphic>
          <a:graphicData uri="http://schemas.openxmlformats.org/drawingml/2006/table">
            <a:tbl>
              <a:tblPr firstRow="1" bandRow="1">
                <a:tableStyleId>{4C3C2611-4C71-4FC5-86AE-919BDF0F9419}</a:tableStyleId>
              </a:tblPr>
              <a:tblGrid>
                <a:gridCol w="361042">
                  <a:extLst>
                    <a:ext uri="{9D8B030D-6E8A-4147-A177-3AD203B41FA5}">
                      <a16:colId xmlns:a16="http://schemas.microsoft.com/office/drawing/2014/main" val="20000"/>
                    </a:ext>
                  </a:extLst>
                </a:gridCol>
                <a:gridCol w="2053087">
                  <a:extLst>
                    <a:ext uri="{9D8B030D-6E8A-4147-A177-3AD203B41FA5}">
                      <a16:colId xmlns:a16="http://schemas.microsoft.com/office/drawing/2014/main" val="20001"/>
                    </a:ext>
                  </a:extLst>
                </a:gridCol>
                <a:gridCol w="1164566">
                  <a:extLst>
                    <a:ext uri="{9D8B030D-6E8A-4147-A177-3AD203B41FA5}">
                      <a16:colId xmlns:a16="http://schemas.microsoft.com/office/drawing/2014/main" val="20002"/>
                    </a:ext>
                  </a:extLst>
                </a:gridCol>
                <a:gridCol w="2113471">
                  <a:extLst>
                    <a:ext uri="{9D8B030D-6E8A-4147-A177-3AD203B41FA5}">
                      <a16:colId xmlns:a16="http://schemas.microsoft.com/office/drawing/2014/main" val="20003"/>
                    </a:ext>
                  </a:extLst>
                </a:gridCol>
                <a:gridCol w="1449238">
                  <a:extLst>
                    <a:ext uri="{9D8B030D-6E8A-4147-A177-3AD203B41FA5}">
                      <a16:colId xmlns:a16="http://schemas.microsoft.com/office/drawing/2014/main" val="20004"/>
                    </a:ext>
                  </a:extLst>
                </a:gridCol>
                <a:gridCol w="2691442">
                  <a:extLst>
                    <a:ext uri="{9D8B030D-6E8A-4147-A177-3AD203B41FA5}">
                      <a16:colId xmlns:a16="http://schemas.microsoft.com/office/drawing/2014/main" val="20005"/>
                    </a:ext>
                  </a:extLst>
                </a:gridCol>
                <a:gridCol w="1795174">
                  <a:extLst>
                    <a:ext uri="{9D8B030D-6E8A-4147-A177-3AD203B41FA5}">
                      <a16:colId xmlns:a16="http://schemas.microsoft.com/office/drawing/2014/main" val="20006"/>
                    </a:ext>
                  </a:extLst>
                </a:gridCol>
              </a:tblGrid>
              <a:tr h="573493">
                <a:tc>
                  <a:txBody>
                    <a:bodyPr/>
                    <a:lstStyle/>
                    <a:p>
                      <a:pPr algn="l">
                        <a:defRPr sz="1800" b="0">
                          <a:solidFill>
                            <a:srgbClr val="000000"/>
                          </a:solidFill>
                        </a:defRPr>
                      </a:pPr>
                      <a:r>
                        <a:rPr sz="1700" b="1" dirty="0">
                          <a:solidFill>
                            <a:srgbClr val="FFFFFF"/>
                          </a:solidFill>
                          <a:latin typeface="Times New Roman"/>
                          <a:ea typeface="Times New Roman"/>
                          <a:cs typeface="Times New Roman"/>
                          <a:sym typeface="Times New Roman"/>
                        </a:rPr>
                        <a:t>No</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Title</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Author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Journal Name &amp; Year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Methodology Adapted</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Key Findings</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Gaps</a:t>
                      </a:r>
                    </a:p>
                  </a:txBody>
                  <a:tcPr marL="45720" marR="45720" horzOverflow="overflow"/>
                </a:tc>
                <a:extLst>
                  <a:ext uri="{0D108BD9-81ED-4DB2-BD59-A6C34878D82A}">
                    <a16:rowId xmlns:a16="http://schemas.microsoft.com/office/drawing/2014/main" val="10000"/>
                  </a:ext>
                </a:extLst>
              </a:tr>
              <a:tr h="1548432">
                <a:tc>
                  <a:txBody>
                    <a:bodyPr/>
                    <a:lstStyle/>
                    <a:p>
                      <a:pPr algn="l">
                        <a:defRPr sz="1800"/>
                      </a:pPr>
                      <a:r>
                        <a:rPr sz="1700">
                          <a:latin typeface="Times New Roman"/>
                          <a:ea typeface="Times New Roman"/>
                          <a:cs typeface="Times New Roman"/>
                          <a:sym typeface="Times New Roman"/>
                        </a:rPr>
                        <a:t>1</a:t>
                      </a:r>
                    </a:p>
                  </a:txBody>
                  <a:tcPr marL="45720" marR="45720" horzOverflow="overflow"/>
                </a:tc>
                <a:tc>
                  <a: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dirty="0">
                          <a:latin typeface="Times New Roman"/>
                          <a:ea typeface="Times New Roman"/>
                          <a:cs typeface="Times New Roman"/>
                          <a:sym typeface="Times New Roman"/>
                        </a:rPr>
                        <a:t>Smart Preparation Web Application for</a:t>
                      </a:r>
                      <a:r>
                        <a:rPr lang="en-US" sz="1600" dirty="0">
                          <a:latin typeface="Times New Roman"/>
                          <a:ea typeface="Times New Roman"/>
                          <a:cs typeface="Times New Roman"/>
                          <a:sym typeface="Times New Roman"/>
                        </a:rPr>
                        <a:t> </a:t>
                      </a:r>
                      <a:r>
                        <a:rPr sz="1600" dirty="0">
                          <a:latin typeface="Times New Roman"/>
                          <a:ea typeface="Times New Roman"/>
                          <a:cs typeface="Times New Roman"/>
                          <a:sym typeface="Times New Roman"/>
                        </a:rPr>
                        <a:t>Placements</a:t>
                      </a:r>
                      <a:r>
                        <a:rPr lang="en-US" sz="1600" dirty="0">
                          <a:latin typeface="Times New Roman"/>
                          <a:ea typeface="Times New Roman"/>
                          <a:cs typeface="Times New Roman"/>
                          <a:sym typeface="Times New Roman"/>
                        </a:rPr>
                        <a:t> </a:t>
                      </a:r>
                      <a:r>
                        <a:rPr sz="1600" dirty="0">
                          <a:latin typeface="Times New Roman"/>
                          <a:ea typeface="Times New Roman"/>
                          <a:cs typeface="Times New Roman"/>
                          <a:sym typeface="Times New Roman"/>
                        </a:rPr>
                        <a:t>Using Machine Learning</a:t>
                      </a:r>
                    </a:p>
                  </a:txBody>
                  <a:tcPr marL="45720" marR="45720" horzOverflow="overflow"/>
                </a:tc>
                <a:tc>
                  <a: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dirty="0">
                          <a:latin typeface="Times New Roman"/>
                          <a:ea typeface="Times New Roman"/>
                          <a:cs typeface="Times New Roman"/>
                          <a:sym typeface="Times New Roman"/>
                        </a:rPr>
                        <a:t>Prasanna </a:t>
                      </a:r>
                      <a:r>
                        <a:rPr sz="1600" dirty="0" err="1">
                          <a:latin typeface="Times New Roman"/>
                          <a:ea typeface="Times New Roman"/>
                          <a:cs typeface="Times New Roman"/>
                          <a:sym typeface="Times New Roman"/>
                        </a:rPr>
                        <a:t>Kandekar</a:t>
                      </a:r>
                      <a:r>
                        <a:rPr sz="1600" dirty="0">
                          <a:latin typeface="Times New Roman"/>
                          <a:ea typeface="Times New Roman"/>
                          <a:cs typeface="Times New Roman"/>
                          <a:sym typeface="Times New Roman"/>
                        </a:rPr>
                        <a:t>, </a:t>
                      </a:r>
                      <a:r>
                        <a:rPr sz="1600" dirty="0" err="1">
                          <a:latin typeface="Times New Roman"/>
                          <a:ea typeface="Times New Roman"/>
                          <a:cs typeface="Times New Roman"/>
                          <a:sym typeface="Times New Roman"/>
                        </a:rPr>
                        <a:t>Manjiri</a:t>
                      </a:r>
                      <a:r>
                        <a:rPr sz="1600" dirty="0">
                          <a:latin typeface="Times New Roman"/>
                          <a:ea typeface="Times New Roman"/>
                          <a:cs typeface="Times New Roman"/>
                          <a:sym typeface="Times New Roman"/>
                        </a:rPr>
                        <a:t> Raut</a:t>
                      </a:r>
                    </a:p>
                  </a:txBody>
                  <a:tcPr marL="45720" marR="45720" horzOverflow="overflow"/>
                </a:tc>
                <a:tc>
                  <a:txBody>
                    <a:bodyPr/>
                    <a:lstStyle/>
                    <a:p>
                      <a:pPr algn="l">
                        <a:defRPr sz="1600">
                          <a:latin typeface="Times New Roman"/>
                          <a:ea typeface="Times New Roman"/>
                          <a:cs typeface="Times New Roman"/>
                          <a:sym typeface="Times New Roman"/>
                        </a:defRPr>
                      </a:pPr>
                      <a:r>
                        <a:rPr dirty="0"/>
                        <a:t>International Research Journal of Engineering and Technology (IRJET) &amp; 2024</a:t>
                      </a:r>
                      <a:r>
                        <a:rPr sz="996" dirty="0"/>
                        <a:t> </a:t>
                      </a:r>
                    </a:p>
                  </a:txBody>
                  <a:tcPr marL="45720" marR="45720" horzOverflow="overflow"/>
                </a:tc>
                <a:tc>
                  <a:txBody>
                    <a:bodyPr/>
                    <a:lstStyle/>
                    <a:p>
                      <a:pPr algn="l">
                        <a:defRPr sz="1800"/>
                      </a:pPr>
                      <a:r>
                        <a:rPr sz="1700" dirty="0">
                          <a:latin typeface="Times New Roman"/>
                          <a:ea typeface="Times New Roman"/>
                          <a:cs typeface="Times New Roman"/>
                          <a:sym typeface="Times New Roman"/>
                        </a:rPr>
                        <a:t>Uses AI/ML models, and Node.js with MongoDB for data and feedback.</a:t>
                      </a:r>
                    </a:p>
                  </a:txBody>
                  <a:tcPr marL="45720" marR="45720" horzOverflow="overflow"/>
                </a:tc>
                <a:tc>
                  <a:txBody>
                    <a:bodyPr/>
                    <a:lstStyle/>
                    <a:p>
                      <a:pPr algn="l">
                        <a:defRPr sz="1800"/>
                      </a:pPr>
                      <a:r>
                        <a:rPr sz="1700" dirty="0">
                          <a:latin typeface="Times New Roman"/>
                          <a:ea typeface="Times New Roman"/>
                          <a:cs typeface="Times New Roman"/>
                          <a:sym typeface="Times New Roman"/>
                        </a:rPr>
                        <a:t>Helps students prepare better with accurate predictions and tailored learning.</a:t>
                      </a:r>
                    </a:p>
                  </a:txBody>
                  <a:tcPr marL="45720" marR="45720" horzOverflow="overflow"/>
                </a:tc>
                <a:tc>
                  <a:txBody>
                    <a:bodyPr/>
                    <a:lstStyle/>
                    <a:p>
                      <a:pPr algn="l">
                        <a:defRPr sz="1800"/>
                      </a:pPr>
                      <a:r>
                        <a:rPr sz="1700">
                          <a:latin typeface="Times New Roman"/>
                          <a:ea typeface="Times New Roman"/>
                          <a:cs typeface="Times New Roman"/>
                          <a:sym typeface="Times New Roman"/>
                        </a:rPr>
                        <a:t>Needs improved privacy, personalization, and testing.</a:t>
                      </a:r>
                    </a:p>
                  </a:txBody>
                  <a:tcPr marL="45720" marR="45720" horzOverflow="overflow"/>
                </a:tc>
                <a:extLst>
                  <a:ext uri="{0D108BD9-81ED-4DB2-BD59-A6C34878D82A}">
                    <a16:rowId xmlns:a16="http://schemas.microsoft.com/office/drawing/2014/main" val="10001"/>
                  </a:ext>
                </a:extLst>
              </a:tr>
              <a:tr h="1304697">
                <a:tc>
                  <a:txBody>
                    <a:bodyPr/>
                    <a:lstStyle/>
                    <a:p>
                      <a:pPr algn="l">
                        <a:defRPr sz="1800"/>
                      </a:pPr>
                      <a:r>
                        <a:rPr sz="1700">
                          <a:latin typeface="Times New Roman"/>
                          <a:ea typeface="Times New Roman"/>
                          <a:cs typeface="Times New Roman"/>
                          <a:sym typeface="Times New Roman"/>
                        </a:rPr>
                        <a:t>2</a:t>
                      </a:r>
                    </a:p>
                  </a:txBody>
                  <a:tcPr marL="45720" marR="45720" horzOverflow="overflow"/>
                </a:tc>
                <a:tc>
                  <a:txBody>
                    <a:bodyPr/>
                    <a:lstStyle/>
                    <a:p>
                      <a:pPr algn="l">
                        <a:defRPr sz="1800"/>
                      </a:pPr>
                      <a:r>
                        <a:rPr sz="1600">
                          <a:latin typeface="Times New Roman"/>
                          <a:ea typeface="Times New Roman"/>
                          <a:cs typeface="Times New Roman"/>
                          <a:sym typeface="Times New Roman"/>
                        </a:rPr>
                        <a:t>Enhancing Student Placement with Cross-Platform Application</a:t>
                      </a:r>
                    </a:p>
                  </a:txBody>
                  <a:tcPr marL="45720" marR="45720" horzOverflow="overflow"/>
                </a:tc>
                <a:tc>
                  <a:txBody>
                    <a:bodyPr/>
                    <a:lstStyle/>
                    <a:p>
                      <a:pPr algn="l">
                        <a:defRPr sz="1800"/>
                      </a:pPr>
                      <a:r>
                        <a:rPr sz="1600">
                          <a:latin typeface="Times New Roman"/>
                          <a:ea typeface="Times New Roman"/>
                          <a:cs typeface="Times New Roman"/>
                          <a:sym typeface="Times New Roman"/>
                        </a:rPr>
                        <a:t>Anand Kale, Shreyas Joshi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Journal for Research in Applied Science &amp; Engineering Technology &amp; 2024</a:t>
                      </a:r>
                    </a:p>
                  </a:txBody>
                  <a:tcPr marL="45720" marR="45720" horzOverflow="overflow"/>
                </a:tc>
                <a:tc>
                  <a:txBody>
                    <a:bodyPr/>
                    <a:lstStyle/>
                    <a:p>
                      <a:pPr algn="l">
                        <a:defRPr sz="1800"/>
                      </a:pPr>
                      <a:r>
                        <a:rPr sz="1700">
                          <a:latin typeface="Times New Roman"/>
                          <a:ea typeface="Times New Roman"/>
                          <a:cs typeface="Times New Roman"/>
                          <a:sym typeface="Times New Roman"/>
                        </a:rPr>
                        <a:t>React Native and Spring Boot for backend</a:t>
                      </a:r>
                    </a:p>
                  </a:txBody>
                  <a:tcPr marL="45720" marR="45720" horzOverflow="overflow"/>
                </a:tc>
                <a:tc>
                  <a:txBody>
                    <a:bodyPr/>
                    <a:lstStyle/>
                    <a:p>
                      <a:pPr algn="l">
                        <a:defRPr sz="1800"/>
                      </a:pPr>
                      <a:r>
                        <a:rPr sz="1700">
                          <a:latin typeface="Times New Roman"/>
                          <a:ea typeface="Times New Roman"/>
                          <a:cs typeface="Times New Roman"/>
                          <a:sym typeface="Times New Roman"/>
                        </a:rPr>
                        <a:t>Efficient data management, document verification, and modular user roles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focus on AI-enhanced analytics and scalability for large datasets</a:t>
                      </a:r>
                    </a:p>
                  </a:txBody>
                  <a:tcPr marL="45720" marR="45720" horzOverflow="overflow"/>
                </a:tc>
                <a:extLst>
                  <a:ext uri="{0D108BD9-81ED-4DB2-BD59-A6C34878D82A}">
                    <a16:rowId xmlns:a16="http://schemas.microsoft.com/office/drawing/2014/main" val="10002"/>
                  </a:ext>
                </a:extLst>
              </a:tr>
              <a:tr h="1792167">
                <a:tc>
                  <a:txBody>
                    <a:bodyPr/>
                    <a:lstStyle/>
                    <a:p>
                      <a:pPr algn="l">
                        <a:defRPr sz="1800"/>
                      </a:pPr>
                      <a:r>
                        <a:rPr sz="1700">
                          <a:latin typeface="Times New Roman"/>
                          <a:ea typeface="Times New Roman"/>
                          <a:cs typeface="Times New Roman"/>
                          <a:sym typeface="Times New Roman"/>
                        </a:rPr>
                        <a:t>3</a:t>
                      </a:r>
                    </a:p>
                  </a:txBody>
                  <a:tcPr marL="45720" marR="45720" horzOverflow="overflow"/>
                </a:tc>
                <a:tc>
                  <a:txBody>
                    <a:bodyPr/>
                    <a:lstStyle/>
                    <a:p>
                      <a:pPr algn="l">
                        <a:defRPr sz="1800"/>
                      </a:pPr>
                      <a:r>
                        <a:rPr sz="1700">
                          <a:latin typeface="Times New Roman"/>
                          <a:ea typeface="Times New Roman"/>
                          <a:cs typeface="Times New Roman"/>
                          <a:sym typeface="Times New Roman"/>
                        </a:rPr>
                        <a:t>C3-IoC: A Career Guidance System for Assessing Student Skills using Machine Learning and Network Visualisation</a:t>
                      </a:r>
                    </a:p>
                  </a:txBody>
                  <a:tcPr marL="45720" marR="45720" horzOverflow="overflow"/>
                </a:tc>
                <a:tc>
                  <a:txBody>
                    <a:bodyPr/>
                    <a:lstStyle/>
                    <a:p>
                      <a:pPr algn="l">
                        <a:defRPr sz="1800"/>
                      </a:pPr>
                      <a:r>
                        <a:rPr sz="1700">
                          <a:latin typeface="Times New Roman"/>
                          <a:ea typeface="Times New Roman"/>
                          <a:cs typeface="Times New Roman"/>
                          <a:sym typeface="Times New Roman"/>
                        </a:rPr>
                        <a:t>Adán José-García, Alison Sneyd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Journal of Artificial Intelligence in Education &amp; 2024</a:t>
                      </a:r>
                    </a:p>
                  </a:txBody>
                  <a:tcPr marL="45720" marR="45720" horzOverflow="overflow"/>
                </a:tc>
                <a:tc>
                  <a:txBody>
                    <a:bodyPr/>
                    <a:lstStyle/>
                    <a:p>
                      <a:pPr algn="l">
                        <a:defRPr sz="1800"/>
                      </a:pPr>
                      <a:r>
                        <a:rPr sz="1700" dirty="0">
                          <a:latin typeface="Times New Roman"/>
                          <a:ea typeface="Times New Roman"/>
                          <a:cs typeface="Times New Roman"/>
                          <a:sym typeface="Times New Roman"/>
                        </a:rPr>
                        <a:t>AI-based solution with similarity metrics and skill profiling</a:t>
                      </a:r>
                    </a:p>
                  </a:txBody>
                  <a:tcPr marL="45720" marR="45720" horzOverflow="overflow"/>
                </a:tc>
                <a:tc>
                  <a:txBody>
                    <a:bodyPr/>
                    <a:lstStyle/>
                    <a:p>
                      <a:pPr algn="l">
                        <a:defRPr sz="1800"/>
                      </a:pPr>
                      <a:r>
                        <a:rPr sz="1700">
                          <a:latin typeface="Times New Roman"/>
                          <a:ea typeface="Times New Roman"/>
                          <a:cs typeface="Times New Roman"/>
                          <a:sym typeface="Times New Roman"/>
                        </a:rPr>
                        <a:t>Career guidance through job role matching and visual networks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adaptation to non-IT sectors and dynamic market trends</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6</a:t>
            </a:fld>
            <a:endParaRPr/>
          </a:p>
        </p:txBody>
      </p:sp>
      <p:sp>
        <p:nvSpPr>
          <p:cNvPr id="76" name="Title 1"/>
          <p:cNvSpPr txBox="1">
            <a:spLocks noGrp="1"/>
          </p:cNvSpPr>
          <p:nvPr>
            <p:ph type="title"/>
          </p:nvPr>
        </p:nvSpPr>
        <p:spPr>
          <a:xfrm>
            <a:off x="-4" y="232759"/>
            <a:ext cx="12192003" cy="714893"/>
          </a:xfrm>
          <a:prstGeom prst="rect">
            <a:avLst/>
          </a:prstGeom>
        </p:spPr>
        <p:txBody>
          <a:bodyPr/>
          <a:lstStyle>
            <a:lvl1pPr algn="just"/>
          </a:lstStyle>
          <a:p>
            <a:r>
              <a:rPr lang="en-US" dirty="0"/>
              <a:t>Cont’d…</a:t>
            </a:r>
            <a:endParaRPr dirty="0"/>
          </a:p>
        </p:txBody>
      </p:sp>
      <p:graphicFrame>
        <p:nvGraphicFramePr>
          <p:cNvPr id="77" name="Table 3"/>
          <p:cNvGraphicFramePr/>
          <p:nvPr>
            <p:extLst>
              <p:ext uri="{D42A27DB-BD31-4B8C-83A1-F6EECF244321}">
                <p14:modId xmlns:p14="http://schemas.microsoft.com/office/powerpoint/2010/main" val="2380536876"/>
              </p:ext>
            </p:extLst>
          </p:nvPr>
        </p:nvGraphicFramePr>
        <p:xfrm>
          <a:off x="156543" y="1087119"/>
          <a:ext cx="11628020" cy="5288280"/>
        </p:xfrm>
        <a:graphic>
          <a:graphicData uri="http://schemas.openxmlformats.org/drawingml/2006/table">
            <a:tbl>
              <a:tblPr firstRow="1" bandRow="1">
                <a:tableStyleId>{4C3C2611-4C71-4FC5-86AE-919BDF0F9419}</a:tableStyleId>
              </a:tblPr>
              <a:tblGrid>
                <a:gridCol w="361042">
                  <a:extLst>
                    <a:ext uri="{9D8B030D-6E8A-4147-A177-3AD203B41FA5}">
                      <a16:colId xmlns:a16="http://schemas.microsoft.com/office/drawing/2014/main" val="20000"/>
                    </a:ext>
                  </a:extLst>
                </a:gridCol>
                <a:gridCol w="2053087">
                  <a:extLst>
                    <a:ext uri="{9D8B030D-6E8A-4147-A177-3AD203B41FA5}">
                      <a16:colId xmlns:a16="http://schemas.microsoft.com/office/drawing/2014/main" val="20001"/>
                    </a:ext>
                  </a:extLst>
                </a:gridCol>
                <a:gridCol w="1164566">
                  <a:extLst>
                    <a:ext uri="{9D8B030D-6E8A-4147-A177-3AD203B41FA5}">
                      <a16:colId xmlns:a16="http://schemas.microsoft.com/office/drawing/2014/main" val="20002"/>
                    </a:ext>
                  </a:extLst>
                </a:gridCol>
                <a:gridCol w="2113471">
                  <a:extLst>
                    <a:ext uri="{9D8B030D-6E8A-4147-A177-3AD203B41FA5}">
                      <a16:colId xmlns:a16="http://schemas.microsoft.com/office/drawing/2014/main" val="20003"/>
                    </a:ext>
                  </a:extLst>
                </a:gridCol>
                <a:gridCol w="1449238">
                  <a:extLst>
                    <a:ext uri="{9D8B030D-6E8A-4147-A177-3AD203B41FA5}">
                      <a16:colId xmlns:a16="http://schemas.microsoft.com/office/drawing/2014/main" val="20004"/>
                    </a:ext>
                  </a:extLst>
                </a:gridCol>
                <a:gridCol w="2691442">
                  <a:extLst>
                    <a:ext uri="{9D8B030D-6E8A-4147-A177-3AD203B41FA5}">
                      <a16:colId xmlns:a16="http://schemas.microsoft.com/office/drawing/2014/main" val="20005"/>
                    </a:ext>
                  </a:extLst>
                </a:gridCol>
                <a:gridCol w="1795174">
                  <a:extLst>
                    <a:ext uri="{9D8B030D-6E8A-4147-A177-3AD203B41FA5}">
                      <a16:colId xmlns:a16="http://schemas.microsoft.com/office/drawing/2014/main" val="20006"/>
                    </a:ext>
                  </a:extLst>
                </a:gridCol>
              </a:tblGrid>
              <a:tr h="370840">
                <a:tc>
                  <a:txBody>
                    <a:bodyPr/>
                    <a:lstStyle/>
                    <a:p>
                      <a:pPr algn="l">
                        <a:defRPr sz="1800" b="0">
                          <a:solidFill>
                            <a:srgbClr val="000000"/>
                          </a:solidFill>
                        </a:defRPr>
                      </a:pPr>
                      <a:r>
                        <a:rPr sz="1700" b="1" dirty="0">
                          <a:solidFill>
                            <a:srgbClr val="FFFFFF"/>
                          </a:solidFill>
                          <a:latin typeface="Times New Roman"/>
                          <a:ea typeface="Times New Roman"/>
                          <a:cs typeface="Times New Roman"/>
                          <a:sym typeface="Times New Roman"/>
                        </a:rPr>
                        <a:t>No</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Title</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Author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Journal Name &amp; Year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Methodology Adapted</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Key Findings</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Gaps</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rPr sz="1700">
                          <a:latin typeface="Times New Roman"/>
                          <a:ea typeface="Times New Roman"/>
                          <a:cs typeface="Times New Roman"/>
                          <a:sym typeface="Times New Roman"/>
                        </a:rPr>
                        <a:t>4</a:t>
                      </a:r>
                    </a:p>
                  </a:txBody>
                  <a:tcPr marL="45720" marR="45720" horzOverflow="overflow"/>
                </a:tc>
                <a:tc>
                  <a:txBody>
                    <a:bodyPr/>
                    <a:lstStyle/>
                    <a:p>
                      <a:pPr algn="l">
                        <a:defRPr sz="1800"/>
                      </a:pPr>
                      <a:r>
                        <a:rPr sz="1700">
                          <a:latin typeface="Times New Roman"/>
                          <a:ea typeface="Times New Roman"/>
                          <a:cs typeface="Times New Roman"/>
                          <a:sym typeface="Times New Roman"/>
                        </a:rPr>
                        <a:t>Enhancing Student Placement Preparation Through Web Application</a:t>
                      </a:r>
                    </a:p>
                  </a:txBody>
                  <a:tcPr marL="45720" marR="45720" horzOverflow="overflow"/>
                </a:tc>
                <a:tc>
                  <a:txBody>
                    <a:bodyPr/>
                    <a:lstStyle/>
                    <a:p>
                      <a:pPr algn="l">
                        <a:defRPr sz="1800"/>
                      </a:pPr>
                      <a:r>
                        <a:rPr sz="1700" dirty="0">
                          <a:latin typeface="Times New Roman"/>
                          <a:ea typeface="Times New Roman"/>
                          <a:cs typeface="Times New Roman"/>
                          <a:sym typeface="Times New Roman"/>
                        </a:rPr>
                        <a:t>P</a:t>
                      </a:r>
                      <a:r>
                        <a:rPr lang="en-US" sz="1700" dirty="0">
                          <a:latin typeface="Times New Roman"/>
                          <a:ea typeface="Times New Roman"/>
                          <a:cs typeface="Times New Roman"/>
                          <a:sym typeface="Times New Roman"/>
                        </a:rPr>
                        <a:t> </a:t>
                      </a:r>
                      <a:r>
                        <a:rPr sz="1700" dirty="0">
                          <a:latin typeface="Times New Roman"/>
                          <a:ea typeface="Times New Roman"/>
                          <a:cs typeface="Times New Roman"/>
                          <a:sym typeface="Times New Roman"/>
                        </a:rPr>
                        <a:t>Shanmugam, </a:t>
                      </a:r>
                      <a:r>
                        <a:rPr sz="1700" dirty="0" err="1">
                          <a:latin typeface="Times New Roman"/>
                          <a:ea typeface="Times New Roman"/>
                          <a:cs typeface="Times New Roman"/>
                          <a:sym typeface="Times New Roman"/>
                        </a:rPr>
                        <a:t>Janhavi</a:t>
                      </a:r>
                      <a:r>
                        <a:rPr sz="1700" dirty="0">
                          <a:latin typeface="Times New Roman"/>
                          <a:ea typeface="Times New Roman"/>
                          <a:cs typeface="Times New Roman"/>
                          <a:sym typeface="Times New Roman"/>
                        </a:rPr>
                        <a:t> Lenka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Conference on Innovative Computing &amp; Communication &amp; 2024</a:t>
                      </a:r>
                    </a:p>
                  </a:txBody>
                  <a:tcPr marL="45720" marR="45720" horzOverflow="overflow"/>
                </a:tc>
                <a:tc>
                  <a:txBody>
                    <a:bodyPr/>
                    <a:lstStyle/>
                    <a:p>
                      <a:pPr algn="l">
                        <a:defRPr sz="1800"/>
                      </a:pPr>
                      <a:r>
                        <a:rPr sz="1700">
                          <a:latin typeface="Times New Roman"/>
                          <a:ea typeface="Times New Roman"/>
                          <a:cs typeface="Times New Roman"/>
                          <a:sym typeface="Times New Roman"/>
                        </a:rPr>
                        <a:t>Comprehensive platform with personalized learning and mentorship.</a:t>
                      </a:r>
                    </a:p>
                  </a:txBody>
                  <a:tcPr marL="45720" marR="45720" horzOverflow="overflow"/>
                </a:tc>
                <a:tc>
                  <a:txBody>
                    <a:bodyPr/>
                    <a:lstStyle/>
                    <a:p>
                      <a:pPr algn="l">
                        <a:defRPr sz="1800"/>
                      </a:pPr>
                      <a:r>
                        <a:rPr sz="1700" dirty="0">
                          <a:latin typeface="Times New Roman"/>
                          <a:ea typeface="Times New Roman"/>
                          <a:cs typeface="Times New Roman"/>
                          <a:sym typeface="Times New Roman"/>
                        </a:rPr>
                        <a:t>Tailored resources, student progress tracking, and collaboration among stakeholders.</a:t>
                      </a:r>
                    </a:p>
                  </a:txBody>
                  <a:tcPr marL="45720" marR="45720" horzOverflow="overflow"/>
                </a:tc>
                <a:tc>
                  <a:txBody>
                    <a:bodyPr/>
                    <a:lstStyle/>
                    <a:p>
                      <a:pPr algn="l">
                        <a:defRPr sz="1800"/>
                      </a:pPr>
                      <a:r>
                        <a:rPr sz="1700" dirty="0">
                          <a:latin typeface="Times New Roman"/>
                          <a:ea typeface="Times New Roman"/>
                          <a:cs typeface="Times New Roman"/>
                          <a:sym typeface="Times New Roman"/>
                        </a:rPr>
                        <a:t>Lack of AI-driven analytics and industry-specific real-time recommendations.</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rPr sz="1700">
                          <a:latin typeface="Times New Roman"/>
                          <a:ea typeface="Times New Roman"/>
                          <a:cs typeface="Times New Roman"/>
                          <a:sym typeface="Times New Roman"/>
                        </a:rPr>
                        <a:t>5</a:t>
                      </a:r>
                    </a:p>
                  </a:txBody>
                  <a:tcPr marL="45720" marR="45720" horzOverflow="overflow"/>
                </a:tc>
                <a:tc>
                  <a:txBody>
                    <a:bodyPr/>
                    <a:lstStyle/>
                    <a:p>
                      <a:pPr algn="l">
                        <a:defRPr sz="1800"/>
                      </a:pPr>
                      <a:r>
                        <a:rPr sz="1700" dirty="0">
                          <a:latin typeface="Times New Roman"/>
                          <a:ea typeface="Times New Roman"/>
                          <a:cs typeface="Times New Roman"/>
                          <a:sym typeface="Times New Roman"/>
                        </a:rPr>
                        <a:t>An Integrated Web Application for Training and Placement</a:t>
                      </a:r>
                    </a:p>
                  </a:txBody>
                  <a:tcPr marL="45720" marR="45720" horzOverflow="overflow"/>
                </a:tc>
                <a:tc>
                  <a:txBody>
                    <a:bodyPr/>
                    <a:lstStyle/>
                    <a:p>
                      <a:pPr algn="l">
                        <a:defRPr sz="1800"/>
                      </a:pPr>
                      <a:r>
                        <a:rPr sz="1700">
                          <a:latin typeface="Times New Roman"/>
                          <a:ea typeface="Times New Roman"/>
                          <a:cs typeface="Times New Roman"/>
                          <a:sym typeface="Times New Roman"/>
                        </a:rPr>
                        <a:t>Dr. Gauri Dhopavkar et al.</a:t>
                      </a:r>
                    </a:p>
                  </a:txBody>
                  <a:tcPr marL="45720" marR="45720" horzOverflow="overflow"/>
                </a:tc>
                <a:tc>
                  <a:txBody>
                    <a:bodyPr/>
                    <a:lstStyle/>
                    <a:p>
                      <a:pPr algn="l">
                        <a:defRPr sz="1800"/>
                      </a:pPr>
                      <a:r>
                        <a:rPr sz="1700">
                          <a:latin typeface="Times New Roman"/>
                          <a:ea typeface="Times New Roman"/>
                          <a:cs typeface="Times New Roman"/>
                          <a:sym typeface="Times New Roman"/>
                        </a:rPr>
                        <a:t>Mathematical Statistician and Engineering Applications &amp; 2022</a:t>
                      </a:r>
                    </a:p>
                  </a:txBody>
                  <a:tcPr marL="45720" marR="45720" horzOverflow="overflow"/>
                </a:tc>
                <a:tc>
                  <a:txBody>
                    <a:bodyPr/>
                    <a:lstStyle/>
                    <a:p>
                      <a:pPr algn="l">
                        <a:defRPr sz="1800"/>
                      </a:pPr>
                      <a:r>
                        <a:rPr sz="1700" dirty="0">
                          <a:latin typeface="Times New Roman"/>
                          <a:ea typeface="Times New Roman"/>
                          <a:cs typeface="Times New Roman"/>
                          <a:sym typeface="Times New Roman"/>
                        </a:rPr>
                        <a:t>Development of a Training &amp; Placement Portal System using automation.</a:t>
                      </a:r>
                    </a:p>
                  </a:txBody>
                  <a:tcPr marL="45720" marR="45720" horzOverflow="overflow"/>
                </a:tc>
                <a:tc>
                  <a:txBody>
                    <a:bodyPr/>
                    <a:lstStyle/>
                    <a:p>
                      <a:pPr algn="l">
                        <a:defRPr sz="1800"/>
                      </a:pPr>
                      <a:r>
                        <a:rPr sz="1700" dirty="0">
                          <a:latin typeface="Times New Roman"/>
                          <a:ea typeface="Times New Roman"/>
                          <a:cs typeface="Times New Roman"/>
                          <a:sym typeface="Times New Roman"/>
                        </a:rPr>
                        <a:t>Automated tasks improve precision, save time, and provide students with notifications, question banks, and company details.</a:t>
                      </a:r>
                    </a:p>
                  </a:txBody>
                  <a:tcPr marL="45720" marR="45720" horzOverflow="overflow"/>
                </a:tc>
                <a:tc>
                  <a:txBody>
                    <a:bodyPr/>
                    <a:lstStyle/>
                    <a:p>
                      <a:pPr algn="l">
                        <a:defRPr sz="1800"/>
                      </a:pPr>
                      <a:r>
                        <a:rPr sz="1700" dirty="0">
                          <a:latin typeface="Times New Roman"/>
                          <a:ea typeface="Times New Roman"/>
                          <a:cs typeface="Times New Roman"/>
                          <a:sym typeface="Times New Roman"/>
                        </a:rPr>
                        <a:t>Lack of advanced analytics for personalized student-company matching and integration of AI.</a:t>
                      </a:r>
                    </a:p>
                  </a:txBody>
                  <a:tcPr marL="45720" marR="45720" horzOverflow="overflow"/>
                </a:tc>
                <a:extLst>
                  <a:ext uri="{0D108BD9-81ED-4DB2-BD59-A6C34878D82A}">
                    <a16:rowId xmlns:a16="http://schemas.microsoft.com/office/drawing/2014/main" val="10002"/>
                  </a:ext>
                </a:extLst>
              </a:tr>
              <a:tr h="370840">
                <a:tc>
                  <a:txBody>
                    <a:bodyPr/>
                    <a:lstStyle/>
                    <a:p>
                      <a:pPr algn="l">
                        <a:defRPr sz="1800"/>
                      </a:pPr>
                      <a:r>
                        <a:rPr sz="1700">
                          <a:latin typeface="Times New Roman"/>
                          <a:ea typeface="Times New Roman"/>
                          <a:cs typeface="Times New Roman"/>
                          <a:sym typeface="Times New Roman"/>
                        </a:rPr>
                        <a:t>6</a:t>
                      </a:r>
                    </a:p>
                  </a:txBody>
                  <a:tcPr marL="45720" marR="45720" horzOverflow="overflow"/>
                </a:tc>
                <a:tc>
                  <a:txBody>
                    <a:bodyPr/>
                    <a:lstStyle/>
                    <a:p>
                      <a:pPr algn="l">
                        <a:defRPr sz="1800"/>
                      </a:pPr>
                      <a:r>
                        <a:rPr sz="1700">
                          <a:latin typeface="Times New Roman"/>
                          <a:ea typeface="Times New Roman"/>
                          <a:cs typeface="Times New Roman"/>
                          <a:sym typeface="Times New Roman"/>
                        </a:rPr>
                        <a:t>Design and Development of Department Placement Portal using MERN Technology</a:t>
                      </a:r>
                    </a:p>
                  </a:txBody>
                  <a:tcPr marL="45720" marR="45720" horzOverflow="overflow"/>
                </a:tc>
                <a:tc>
                  <a:txBody>
                    <a:bodyPr/>
                    <a:lstStyle/>
                    <a:p>
                      <a:pPr algn="l">
                        <a:defRPr sz="1800"/>
                      </a:pPr>
                      <a:r>
                        <a:rPr sz="1700">
                          <a:latin typeface="Times New Roman"/>
                          <a:ea typeface="Times New Roman"/>
                          <a:cs typeface="Times New Roman"/>
                          <a:sym typeface="Times New Roman"/>
                        </a:rPr>
                        <a:t>Fiza Kousar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Advanced Research Journal in Science, Engineering and Technology &amp; 2022</a:t>
                      </a:r>
                    </a:p>
                  </a:txBody>
                  <a:tcPr marL="45720" marR="45720" horzOverflow="overflow"/>
                </a:tc>
                <a:tc>
                  <a:txBody>
                    <a:bodyPr/>
                    <a:lstStyle/>
                    <a:p>
                      <a:pPr algn="l">
                        <a:defRPr sz="1800"/>
                      </a:pPr>
                      <a:r>
                        <a:rPr sz="1700">
                          <a:latin typeface="Times New Roman"/>
                          <a:ea typeface="Times New Roman"/>
                          <a:cs typeface="Times New Roman"/>
                          <a:sym typeface="Times New Roman"/>
                        </a:rPr>
                        <a:t>MVC architecture using MERN stack for web portal development.</a:t>
                      </a:r>
                    </a:p>
                  </a:txBody>
                  <a:tcPr marL="45720" marR="45720" horzOverflow="overflow"/>
                </a:tc>
                <a:tc>
                  <a:txBody>
                    <a:bodyPr/>
                    <a:lstStyle/>
                    <a:p>
                      <a:pPr algn="l">
                        <a:defRPr sz="1800"/>
                      </a:pPr>
                      <a:r>
                        <a:rPr sz="1700">
                          <a:latin typeface="Times New Roman"/>
                          <a:ea typeface="Times New Roman"/>
                          <a:cs typeface="Times New Roman"/>
                          <a:sym typeface="Times New Roman"/>
                        </a:rPr>
                        <a:t>Simplifies placement tasks with modules for student credentials, job postings, and placement statistics.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focus on advanced analytics or AI for enhancing student-company matching efficiency.</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7</a:t>
            </a:fld>
            <a:endParaRPr/>
          </a:p>
        </p:txBody>
      </p:sp>
      <p:sp>
        <p:nvSpPr>
          <p:cNvPr id="80" name="Title 1"/>
          <p:cNvSpPr txBox="1">
            <a:spLocks noGrp="1"/>
          </p:cNvSpPr>
          <p:nvPr>
            <p:ph type="title"/>
          </p:nvPr>
        </p:nvSpPr>
        <p:spPr>
          <a:xfrm>
            <a:off x="-4" y="232759"/>
            <a:ext cx="12192003" cy="714893"/>
          </a:xfrm>
          <a:prstGeom prst="rect">
            <a:avLst/>
          </a:prstGeom>
        </p:spPr>
        <p:txBody>
          <a:bodyPr/>
          <a:lstStyle/>
          <a:p>
            <a:r>
              <a:t>Existing</a:t>
            </a:r>
            <a:r>
              <a:rPr sz="1200"/>
              <a:t>  </a:t>
            </a:r>
            <a:r>
              <a:t>System</a:t>
            </a:r>
          </a:p>
        </p:txBody>
      </p:sp>
      <p:sp>
        <p:nvSpPr>
          <p:cNvPr id="81" name="Content Placeholder 2"/>
          <p:cNvSpPr txBox="1">
            <a:spLocks noGrp="1"/>
          </p:cNvSpPr>
          <p:nvPr>
            <p:ph type="body" idx="1"/>
          </p:nvPr>
        </p:nvSpPr>
        <p:spPr>
          <a:xfrm>
            <a:off x="206428" y="947650"/>
            <a:ext cx="11779137" cy="5507580"/>
          </a:xfrm>
          <a:prstGeom prst="rect">
            <a:avLst/>
          </a:prstGeom>
        </p:spPr>
        <p:txBody>
          <a:bodyPr/>
          <a:lstStyle/>
          <a:p>
            <a:pPr marL="0" indent="0" defTabSz="457200">
              <a:lnSpc>
                <a:spcPts val="4400"/>
              </a:lnSpc>
              <a:spcBef>
                <a:spcPts val="0"/>
              </a:spcBef>
              <a:buSzTx/>
              <a:buNone/>
              <a:defRPr sz="2600"/>
            </a:pPr>
            <a:r>
              <a:rPr dirty="0"/>
              <a:t>    All processes in existing system are handled manually. All the work that is done in the existing system is done by the human intervention .As all the work is done manually, there were a lot of workload on placement officer and it also increases the maximum chances of errors. </a:t>
            </a:r>
          </a:p>
          <a:p>
            <a:pPr marL="0" indent="0" defTabSz="457200">
              <a:lnSpc>
                <a:spcPts val="4400"/>
              </a:lnSpc>
              <a:spcBef>
                <a:spcPts val="0"/>
              </a:spcBef>
              <a:buSzTx/>
              <a:buNone/>
              <a:defRPr sz="2600"/>
            </a:pPr>
            <a:r>
              <a:rPr dirty="0"/>
              <a:t>This is so slow and time consuming. Due to increase in number of user’s the process become more difficult. Problems faced in existing system are as follows</a:t>
            </a:r>
          </a:p>
          <a:p>
            <a:pPr marL="355600" indent="-355600" defTabSz="457200">
              <a:lnSpc>
                <a:spcPts val="4400"/>
              </a:lnSpc>
              <a:spcBef>
                <a:spcPts val="0"/>
              </a:spcBef>
              <a:buFontTx/>
              <a:buChar char="•"/>
              <a:defRPr sz="2600"/>
            </a:pPr>
            <a:r>
              <a:rPr dirty="0"/>
              <a:t>Searching of eligible students is done manually by TPO based on the company criteria.</a:t>
            </a:r>
            <a:endParaRPr lang="en-US" dirty="0"/>
          </a:p>
          <a:p>
            <a:pPr marL="355600" indent="-355600" defTabSz="457200">
              <a:lnSpc>
                <a:spcPts val="4400"/>
              </a:lnSpc>
              <a:spcBef>
                <a:spcPts val="0"/>
              </a:spcBef>
              <a:buFontTx/>
              <a:buChar char="•"/>
              <a:defRPr sz="2600"/>
            </a:pPr>
            <a:r>
              <a:rPr dirty="0"/>
              <a:t>The records were stored in modified excel sheets hence sorting problem.</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8</a:t>
            </a:fld>
            <a:endParaRPr/>
          </a:p>
        </p:txBody>
      </p:sp>
      <p:sp>
        <p:nvSpPr>
          <p:cNvPr id="84" name="Title 1"/>
          <p:cNvSpPr txBox="1">
            <a:spLocks noGrp="1"/>
          </p:cNvSpPr>
          <p:nvPr>
            <p:ph type="title"/>
          </p:nvPr>
        </p:nvSpPr>
        <p:spPr>
          <a:xfrm>
            <a:off x="-4" y="232759"/>
            <a:ext cx="12192003" cy="714893"/>
          </a:xfrm>
          <a:prstGeom prst="rect">
            <a:avLst/>
          </a:prstGeom>
        </p:spPr>
        <p:txBody>
          <a:bodyPr/>
          <a:lstStyle/>
          <a:p>
            <a:r>
              <a:rPr lang="en-US" dirty="0"/>
              <a:t>Cont’d…</a:t>
            </a:r>
            <a:endParaRPr dirty="0"/>
          </a:p>
        </p:txBody>
      </p:sp>
      <p:sp>
        <p:nvSpPr>
          <p:cNvPr id="85" name="Content Placeholder 2"/>
          <p:cNvSpPr txBox="1">
            <a:spLocks noGrp="1"/>
          </p:cNvSpPr>
          <p:nvPr>
            <p:ph type="body" idx="1"/>
          </p:nvPr>
        </p:nvSpPr>
        <p:spPr>
          <a:xfrm>
            <a:off x="199504" y="1097277"/>
            <a:ext cx="11779137" cy="5394964"/>
          </a:xfrm>
          <a:prstGeom prst="rect">
            <a:avLst/>
          </a:prstGeom>
        </p:spPr>
        <p:txBody>
          <a:bodyPr/>
          <a:lstStyle/>
          <a:p>
            <a:pPr marL="355600" indent="-355600" defTabSz="457200">
              <a:lnSpc>
                <a:spcPts val="4400"/>
              </a:lnSpc>
              <a:spcBef>
                <a:spcPts val="0"/>
              </a:spcBef>
              <a:buFontTx/>
              <a:buChar char="•"/>
            </a:pPr>
            <a:r>
              <a:rPr dirty="0"/>
              <a:t>The duplication of records was usual hence data redundancy.</a:t>
            </a:r>
            <a:endParaRPr lang="en-US" dirty="0"/>
          </a:p>
          <a:p>
            <a:pPr marL="355600" indent="-355600" defTabSz="457200">
              <a:lnSpc>
                <a:spcPts val="4400"/>
              </a:lnSpc>
              <a:spcBef>
                <a:spcPts val="0"/>
              </a:spcBef>
              <a:buFontTx/>
              <a:buChar char="•"/>
            </a:pPr>
            <a:r>
              <a:rPr dirty="0"/>
              <a:t>TPO’s have to collect all the information and Resumes of students and organize them manually and sort them according to various streams.</a:t>
            </a:r>
            <a:endParaRPr lang="en-US" dirty="0">
              <a:latin typeface="Times Roman"/>
              <a:sym typeface="Times Roman"/>
            </a:endParaRPr>
          </a:p>
          <a:p>
            <a:pPr marL="355600" indent="-355600" defTabSz="457200">
              <a:lnSpc>
                <a:spcPts val="4400"/>
              </a:lnSpc>
              <a:spcBef>
                <a:spcPts val="0"/>
              </a:spcBef>
              <a:buFontTx/>
              <a:buChar char="•"/>
            </a:pPr>
            <a:r>
              <a:rPr dirty="0"/>
              <a:t>Collecting CV’s of so many student is a painful and time consuming task and handling of too many CV’s is a great overhead. </a:t>
            </a:r>
            <a:endParaRPr lang="en-US" dirty="0">
              <a:latin typeface="Times Roman"/>
              <a:sym typeface="Times Roman"/>
            </a:endParaRPr>
          </a:p>
          <a:p>
            <a:pPr marL="355600" indent="-355600" defTabSz="457200">
              <a:lnSpc>
                <a:spcPts val="4400"/>
              </a:lnSpc>
              <a:spcBef>
                <a:spcPts val="0"/>
              </a:spcBef>
              <a:buFontTx/>
              <a:buChar char="•"/>
            </a:pPr>
            <a:r>
              <a:rPr dirty="0"/>
              <a:t>It takes too much time to managing, updating and informing specific student for specific company criteria.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9</a:t>
            </a:fld>
            <a:endParaRPr/>
          </a:p>
        </p:txBody>
      </p:sp>
      <p:sp>
        <p:nvSpPr>
          <p:cNvPr id="92" name="Title 1"/>
          <p:cNvSpPr txBox="1">
            <a:spLocks noGrp="1"/>
          </p:cNvSpPr>
          <p:nvPr>
            <p:ph type="title"/>
          </p:nvPr>
        </p:nvSpPr>
        <p:spPr>
          <a:xfrm>
            <a:off x="-4" y="232759"/>
            <a:ext cx="12192003" cy="714893"/>
          </a:xfrm>
          <a:prstGeom prst="rect">
            <a:avLst/>
          </a:prstGeom>
        </p:spPr>
        <p:txBody>
          <a:bodyPr/>
          <a:lstStyle/>
          <a:p>
            <a:r>
              <a:t>Proposed System</a:t>
            </a:r>
          </a:p>
        </p:txBody>
      </p:sp>
      <p:sp>
        <p:nvSpPr>
          <p:cNvPr id="93" name="Content Placeholder 2"/>
          <p:cNvSpPr txBox="1">
            <a:spLocks noGrp="1"/>
          </p:cNvSpPr>
          <p:nvPr>
            <p:ph type="body" idx="1"/>
          </p:nvPr>
        </p:nvSpPr>
        <p:spPr>
          <a:xfrm>
            <a:off x="199504" y="1097277"/>
            <a:ext cx="11779137" cy="5394964"/>
          </a:xfrm>
          <a:prstGeom prst="rect">
            <a:avLst/>
          </a:prstGeom>
        </p:spPr>
        <p:txBody>
          <a:bodyPr/>
          <a:lstStyle/>
          <a:p>
            <a:pPr marL="457200" indent="-457200">
              <a:lnSpc>
                <a:spcPct val="81000"/>
              </a:lnSpc>
              <a:defRPr sz="2500" b="1"/>
            </a:pPr>
            <a:r>
              <a:rPr dirty="0"/>
              <a:t>Placement Statistics Management</a:t>
            </a:r>
            <a:r>
              <a:rPr b="0" dirty="0"/>
              <a:t>: The system provides real-time insights into placement statistics, including the number of students placed, job roles and company-wise data.</a:t>
            </a:r>
          </a:p>
          <a:p>
            <a:pPr marL="457200" indent="-457200">
              <a:lnSpc>
                <a:spcPct val="81000"/>
              </a:lnSpc>
              <a:defRPr sz="2500" b="1"/>
            </a:pPr>
            <a:r>
              <a:rPr dirty="0"/>
              <a:t>Student Performance Tracking: </a:t>
            </a:r>
            <a:r>
              <a:rPr b="0" dirty="0"/>
              <a:t>A performance tracking module monitors students' progress in training programs, offering detailed feedback and analytics to help students identify areas for improvement.</a:t>
            </a:r>
          </a:p>
          <a:p>
            <a:pPr marL="457200" indent="-457200">
              <a:lnSpc>
                <a:spcPct val="81000"/>
              </a:lnSpc>
              <a:defRPr sz="2500" b="1"/>
            </a:pPr>
            <a:r>
              <a:rPr lang="en-US" dirty="0"/>
              <a:t>NLP</a:t>
            </a:r>
            <a:r>
              <a:rPr dirty="0"/>
              <a:t>-Driven Resume Scanning: </a:t>
            </a:r>
            <a:r>
              <a:rPr b="0" dirty="0"/>
              <a:t>Utilizing NLP techniques, the system evaluates resumes, assigns scores based on relevance and quality, and suggests improvements to align with industry requirements.</a:t>
            </a:r>
          </a:p>
          <a:p>
            <a:pPr marL="457200" indent="-457200">
              <a:lnSpc>
                <a:spcPct val="81000"/>
              </a:lnSpc>
              <a:defRPr sz="2500" b="1"/>
            </a:pPr>
            <a:r>
              <a:rPr dirty="0"/>
              <a:t>Recruitment Process Information: </a:t>
            </a:r>
            <a:r>
              <a:rPr b="0" dirty="0"/>
              <a:t>The platform provides a comprehensive database of company profiles and recruitment processes, helping students understand the expectations of recruiters.</a:t>
            </a:r>
          </a:p>
          <a:p>
            <a:pPr marL="457200" indent="-457200">
              <a:lnSpc>
                <a:spcPct val="81000"/>
              </a:lnSpc>
              <a:defRPr sz="2500" b="1"/>
            </a:pPr>
            <a:r>
              <a:rPr dirty="0"/>
              <a:t>Personalized Learning Recommendations: </a:t>
            </a:r>
            <a:r>
              <a:rPr b="0" dirty="0"/>
              <a:t>A recommendation engine powered by sentiment analysis and machine learning suggests training videos and resources tailored to individual students' learning styles.</a:t>
            </a:r>
          </a:p>
        </p:txBody>
      </p:sp>
    </p:spTree>
  </p:cSld>
  <p:clrMapOvr>
    <a:masterClrMapping/>
  </p:clrMapOvr>
  <p:transition spd="med"/>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807</TotalTime>
  <Words>2143</Words>
  <Application>Microsoft Macintosh PowerPoint</Application>
  <PresentationFormat>Widescreen</PresentationFormat>
  <Paragraphs>217</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Times New Roman</vt:lpstr>
      <vt:lpstr>Times Roman</vt:lpstr>
      <vt:lpstr>Wingdings</vt:lpstr>
      <vt:lpstr>Custom Design</vt:lpstr>
      <vt:lpstr>PowerPoint Presentation</vt:lpstr>
      <vt:lpstr>Abstract</vt:lpstr>
      <vt:lpstr>Contents</vt:lpstr>
      <vt:lpstr>Introduction</vt:lpstr>
      <vt:lpstr>Literature Survey</vt:lpstr>
      <vt:lpstr>Cont’d…</vt:lpstr>
      <vt:lpstr>Existing  System</vt:lpstr>
      <vt:lpstr>Cont’d…</vt:lpstr>
      <vt:lpstr>Proposed System</vt:lpstr>
      <vt:lpstr>Objectives</vt:lpstr>
      <vt:lpstr>Requirements : Functional Requirements</vt:lpstr>
      <vt:lpstr>Requirements : Non-Functional Requirements</vt:lpstr>
      <vt:lpstr>System Architecture</vt:lpstr>
      <vt:lpstr>Data Flow Diagram</vt:lpstr>
      <vt:lpstr>UML Diagrams – Use Case Diagram</vt:lpstr>
      <vt:lpstr>UML Diagrams- Activity Diagram</vt:lpstr>
      <vt:lpstr>UML Diagrams- Statechart Diagram</vt:lpstr>
      <vt:lpstr>UML Diagrams- Sequence Diagram</vt:lpstr>
      <vt:lpstr>UML Diagrams- Component Diagram</vt:lpstr>
      <vt:lpstr>UML Diagrams- Class Diagram</vt:lpstr>
      <vt:lpstr>UML Diagrams- Collaboration Diagram</vt:lpstr>
      <vt:lpstr>Implementation </vt:lpstr>
      <vt:lpstr>NLP-Driven Resume Scanner</vt:lpstr>
      <vt:lpstr>Company Profile Management</vt:lpstr>
      <vt:lpstr>Sentiment-Based Recommendation Engine</vt:lpstr>
      <vt:lpstr>Placement Process Tracker</vt:lpstr>
      <vt:lpstr>Sample Code</vt:lpstr>
      <vt:lpstr>Cont’d…</vt:lpstr>
      <vt:lpstr>Cont’d…</vt:lpstr>
      <vt:lpstr>(Results (Screenshots) - Company Process </vt:lpstr>
      <vt:lpstr>NLP – Resume Scanner </vt:lpstr>
      <vt:lpstr>Course Recommendations </vt:lpstr>
      <vt:lpstr>Conclusion </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Poojitha. A</cp:lastModifiedBy>
  <cp:revision>28</cp:revision>
  <dcterms:modified xsi:type="dcterms:W3CDTF">2025-04-11T18:19:43Z</dcterms:modified>
</cp:coreProperties>
</file>